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9"/>
  </p:notesMasterIdLst>
  <p:sldIdLst>
    <p:sldId id="256" r:id="rId2"/>
    <p:sldId id="295" r:id="rId3"/>
    <p:sldId id="296" r:id="rId4"/>
    <p:sldId id="298" r:id="rId5"/>
    <p:sldId id="299" r:id="rId6"/>
    <p:sldId id="301" r:id="rId7"/>
    <p:sldId id="302" r:id="rId8"/>
    <p:sldId id="303" r:id="rId9"/>
    <p:sldId id="304" r:id="rId10"/>
    <p:sldId id="305" r:id="rId11"/>
    <p:sldId id="306" r:id="rId12"/>
    <p:sldId id="307" r:id="rId13"/>
    <p:sldId id="308" r:id="rId14"/>
    <p:sldId id="309" r:id="rId15"/>
    <p:sldId id="310" r:id="rId16"/>
    <p:sldId id="311" r:id="rId17"/>
    <p:sldId id="294" r:id="rId18"/>
  </p:sldIdLst>
  <p:sldSz cx="9144000" cy="5143500" type="screen16x9"/>
  <p:notesSz cx="6858000" cy="9144000"/>
  <p:embeddedFontLst>
    <p:embeddedFont>
      <p:font typeface="Arial Rounded MT Bold" panose="020F0704030504030204" pitchFamily="34" charset="0"/>
      <p:regular r:id="rId20"/>
    </p:embeddedFont>
    <p:embeddedFont>
      <p:font typeface="Cambria" panose="02040503050406030204" pitchFamily="18"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Open Sans Light" panose="020B0306030504020204" pitchFamily="34" charset="0"/>
      <p:regular r:id="rId29"/>
      <p:italic r:id="rId30"/>
    </p:embeddedFont>
    <p:embeddedFont>
      <p:font typeface="Shadows Into Light" panose="020B0604020202020204" charset="0"/>
      <p:regular r:id="rId31"/>
    </p:embeddedFont>
    <p:embeddedFont>
      <p:font typeface="Varela Round" panose="020B0604020202020204" charset="-79"/>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9F3E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C69EA5-5FDD-477E-9FE3-2EE3F51E9FB1}">
  <a:tblStyle styleId="{B8C69EA5-5FDD-477E-9FE3-2EE3F51E9FB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4AE8494-852A-4482-8052-CBB3C136AD8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yellow" type="title">
  <p:cSld name="TITLE">
    <p:bg>
      <p:bgPr>
        <a:solidFill>
          <a:schemeClr val="accent1"/>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630650" y="1991813"/>
            <a:ext cx="5882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5800"/>
              <a:buNone/>
              <a:defRPr sz="5800">
                <a:solidFill>
                  <a:srgbClr val="FFFFFF"/>
                </a:solidFill>
              </a:defRPr>
            </a:lvl1pPr>
            <a:lvl2pPr lvl="1" algn="ctr">
              <a:spcBef>
                <a:spcPts val="0"/>
              </a:spcBef>
              <a:spcAft>
                <a:spcPts val="0"/>
              </a:spcAft>
              <a:buClr>
                <a:srgbClr val="FFFFFF"/>
              </a:buClr>
              <a:buSzPts val="5800"/>
              <a:buNone/>
              <a:defRPr sz="5800">
                <a:solidFill>
                  <a:srgbClr val="FFFFFF"/>
                </a:solidFill>
              </a:defRPr>
            </a:lvl2pPr>
            <a:lvl3pPr lvl="2" algn="ctr">
              <a:spcBef>
                <a:spcPts val="0"/>
              </a:spcBef>
              <a:spcAft>
                <a:spcPts val="0"/>
              </a:spcAft>
              <a:buClr>
                <a:srgbClr val="FFFFFF"/>
              </a:buClr>
              <a:buSzPts val="5800"/>
              <a:buNone/>
              <a:defRPr sz="5800">
                <a:solidFill>
                  <a:srgbClr val="FFFFFF"/>
                </a:solidFill>
              </a:defRPr>
            </a:lvl3pPr>
            <a:lvl4pPr lvl="3" algn="ctr">
              <a:spcBef>
                <a:spcPts val="0"/>
              </a:spcBef>
              <a:spcAft>
                <a:spcPts val="0"/>
              </a:spcAft>
              <a:buClr>
                <a:srgbClr val="FFFFFF"/>
              </a:buClr>
              <a:buSzPts val="5800"/>
              <a:buNone/>
              <a:defRPr sz="5800">
                <a:solidFill>
                  <a:srgbClr val="FFFFFF"/>
                </a:solidFill>
              </a:defRPr>
            </a:lvl4pPr>
            <a:lvl5pPr lvl="4" algn="ctr">
              <a:spcBef>
                <a:spcPts val="0"/>
              </a:spcBef>
              <a:spcAft>
                <a:spcPts val="0"/>
              </a:spcAft>
              <a:buClr>
                <a:srgbClr val="FFFFFF"/>
              </a:buClr>
              <a:buSzPts val="5800"/>
              <a:buNone/>
              <a:defRPr sz="5800">
                <a:solidFill>
                  <a:srgbClr val="FFFFFF"/>
                </a:solidFill>
              </a:defRPr>
            </a:lvl5pPr>
            <a:lvl6pPr lvl="5" algn="ctr">
              <a:spcBef>
                <a:spcPts val="0"/>
              </a:spcBef>
              <a:spcAft>
                <a:spcPts val="0"/>
              </a:spcAft>
              <a:buClr>
                <a:srgbClr val="FFFFFF"/>
              </a:buClr>
              <a:buSzPts val="5800"/>
              <a:buNone/>
              <a:defRPr sz="5800">
                <a:solidFill>
                  <a:srgbClr val="FFFFFF"/>
                </a:solidFill>
              </a:defRPr>
            </a:lvl6pPr>
            <a:lvl7pPr lvl="6" algn="ctr">
              <a:spcBef>
                <a:spcPts val="0"/>
              </a:spcBef>
              <a:spcAft>
                <a:spcPts val="0"/>
              </a:spcAft>
              <a:buClr>
                <a:srgbClr val="FFFFFF"/>
              </a:buClr>
              <a:buSzPts val="5800"/>
              <a:buNone/>
              <a:defRPr sz="5800">
                <a:solidFill>
                  <a:srgbClr val="FFFFFF"/>
                </a:solidFill>
              </a:defRPr>
            </a:lvl7pPr>
            <a:lvl8pPr lvl="7" algn="ctr">
              <a:spcBef>
                <a:spcPts val="0"/>
              </a:spcBef>
              <a:spcAft>
                <a:spcPts val="0"/>
              </a:spcAft>
              <a:buClr>
                <a:srgbClr val="FFFFFF"/>
              </a:buClr>
              <a:buSzPts val="5800"/>
              <a:buNone/>
              <a:defRPr sz="5800">
                <a:solidFill>
                  <a:srgbClr val="FFFFFF"/>
                </a:solidFill>
              </a:defRPr>
            </a:lvl8pPr>
            <a:lvl9pPr lvl="8" algn="ctr">
              <a:spcBef>
                <a:spcPts val="0"/>
              </a:spcBef>
              <a:spcAft>
                <a:spcPts val="0"/>
              </a:spcAft>
              <a:buClr>
                <a:srgbClr val="FFFFFF"/>
              </a:buClr>
              <a:buSzPts val="5800"/>
              <a:buNone/>
              <a:defRPr sz="5800">
                <a:solidFill>
                  <a:srgbClr val="FFFFFF"/>
                </a:solidFill>
              </a:defRPr>
            </a:lvl9pPr>
          </a:lstStyle>
          <a:p>
            <a:endParaRPr/>
          </a:p>
        </p:txBody>
      </p:sp>
      <p:sp>
        <p:nvSpPr>
          <p:cNvPr id="12" name="Google Shape;12;p2"/>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50450" y="1524982"/>
            <a:ext cx="5843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600"/>
              <a:buNone/>
              <a:defRPr sz="4600">
                <a:solidFill>
                  <a:schemeClr val="dk1"/>
                </a:solidFill>
              </a:defRPr>
            </a:lvl1pPr>
            <a:lvl2pPr lvl="1" algn="ctr" rtl="0">
              <a:spcBef>
                <a:spcPts val="0"/>
              </a:spcBef>
              <a:spcAft>
                <a:spcPts val="0"/>
              </a:spcAft>
              <a:buClr>
                <a:schemeClr val="dk1"/>
              </a:buClr>
              <a:buSzPts val="4600"/>
              <a:buNone/>
              <a:defRPr sz="4600">
                <a:solidFill>
                  <a:schemeClr val="dk1"/>
                </a:solidFill>
              </a:defRPr>
            </a:lvl2pPr>
            <a:lvl3pPr lvl="2" algn="ctr" rtl="0">
              <a:spcBef>
                <a:spcPts val="0"/>
              </a:spcBef>
              <a:spcAft>
                <a:spcPts val="0"/>
              </a:spcAft>
              <a:buClr>
                <a:schemeClr val="dk1"/>
              </a:buClr>
              <a:buSzPts val="4600"/>
              <a:buNone/>
              <a:defRPr sz="4600">
                <a:solidFill>
                  <a:schemeClr val="dk1"/>
                </a:solidFill>
              </a:defRPr>
            </a:lvl3pPr>
            <a:lvl4pPr lvl="3" algn="ctr" rtl="0">
              <a:spcBef>
                <a:spcPts val="0"/>
              </a:spcBef>
              <a:spcAft>
                <a:spcPts val="0"/>
              </a:spcAft>
              <a:buClr>
                <a:schemeClr val="dk1"/>
              </a:buClr>
              <a:buSzPts val="4600"/>
              <a:buNone/>
              <a:defRPr sz="4600">
                <a:solidFill>
                  <a:schemeClr val="dk1"/>
                </a:solidFill>
              </a:defRPr>
            </a:lvl4pPr>
            <a:lvl5pPr lvl="4" algn="ctr" rtl="0">
              <a:spcBef>
                <a:spcPts val="0"/>
              </a:spcBef>
              <a:spcAft>
                <a:spcPts val="0"/>
              </a:spcAft>
              <a:buClr>
                <a:schemeClr val="dk1"/>
              </a:buClr>
              <a:buSzPts val="4600"/>
              <a:buNone/>
              <a:defRPr sz="4600">
                <a:solidFill>
                  <a:schemeClr val="dk1"/>
                </a:solidFill>
              </a:defRPr>
            </a:lvl5pPr>
            <a:lvl6pPr lvl="5" algn="ctr" rtl="0">
              <a:spcBef>
                <a:spcPts val="0"/>
              </a:spcBef>
              <a:spcAft>
                <a:spcPts val="0"/>
              </a:spcAft>
              <a:buClr>
                <a:schemeClr val="dk1"/>
              </a:buClr>
              <a:buSzPts val="4600"/>
              <a:buNone/>
              <a:defRPr sz="4600">
                <a:solidFill>
                  <a:schemeClr val="dk1"/>
                </a:solidFill>
              </a:defRPr>
            </a:lvl6pPr>
            <a:lvl7pPr lvl="6" algn="ctr" rtl="0">
              <a:spcBef>
                <a:spcPts val="0"/>
              </a:spcBef>
              <a:spcAft>
                <a:spcPts val="0"/>
              </a:spcAft>
              <a:buClr>
                <a:schemeClr val="dk1"/>
              </a:buClr>
              <a:buSzPts val="4600"/>
              <a:buNone/>
              <a:defRPr sz="4600">
                <a:solidFill>
                  <a:schemeClr val="dk1"/>
                </a:solidFill>
              </a:defRPr>
            </a:lvl7pPr>
            <a:lvl8pPr lvl="7" algn="ctr" rtl="0">
              <a:spcBef>
                <a:spcPts val="0"/>
              </a:spcBef>
              <a:spcAft>
                <a:spcPts val="0"/>
              </a:spcAft>
              <a:buClr>
                <a:schemeClr val="dk1"/>
              </a:buClr>
              <a:buSzPts val="4600"/>
              <a:buNone/>
              <a:defRPr sz="4600">
                <a:solidFill>
                  <a:schemeClr val="dk1"/>
                </a:solidFill>
              </a:defRPr>
            </a:lvl8pPr>
            <a:lvl9pPr lvl="8" algn="ctr" rtl="0">
              <a:spcBef>
                <a:spcPts val="0"/>
              </a:spcBef>
              <a:spcAft>
                <a:spcPts val="0"/>
              </a:spcAft>
              <a:buClr>
                <a:schemeClr val="dk1"/>
              </a:buClr>
              <a:buSzPts val="4600"/>
              <a:buNone/>
              <a:defRPr sz="4600">
                <a:solidFill>
                  <a:schemeClr val="dk1"/>
                </a:solidFill>
              </a:defRPr>
            </a:lvl9pPr>
          </a:lstStyle>
          <a:p>
            <a:endParaRPr/>
          </a:p>
        </p:txBody>
      </p:sp>
      <p:sp>
        <p:nvSpPr>
          <p:cNvPr id="15" name="Google Shape;15;p3"/>
          <p:cNvSpPr txBox="1">
            <a:spLocks noGrp="1"/>
          </p:cNvSpPr>
          <p:nvPr>
            <p:ph type="subTitle" idx="1"/>
          </p:nvPr>
        </p:nvSpPr>
        <p:spPr>
          <a:xfrm>
            <a:off x="1650450" y="2629294"/>
            <a:ext cx="5843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6" name="Google Shape;16;p3"/>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lvl1pPr lvl="0">
              <a:spcBef>
                <a:spcPts val="0"/>
              </a:spcBef>
              <a:spcAft>
                <a:spcPts val="0"/>
              </a:spcAft>
              <a:buClr>
                <a:srgbClr val="979CB8"/>
              </a:buClr>
              <a:buSzPts val="2600"/>
              <a:buNone/>
              <a:defRPr>
                <a:solidFill>
                  <a:srgbClr val="979CB8"/>
                </a:solidFill>
              </a:defRPr>
            </a:lvl1pPr>
            <a:lvl2pPr lvl="1">
              <a:spcBef>
                <a:spcPts val="0"/>
              </a:spcBef>
              <a:spcAft>
                <a:spcPts val="0"/>
              </a:spcAft>
              <a:buClr>
                <a:srgbClr val="979CB8"/>
              </a:buClr>
              <a:buSzPts val="2600"/>
              <a:buNone/>
              <a:defRPr>
                <a:solidFill>
                  <a:srgbClr val="979CB8"/>
                </a:solidFill>
              </a:defRPr>
            </a:lvl2pPr>
            <a:lvl3pPr lvl="2">
              <a:spcBef>
                <a:spcPts val="0"/>
              </a:spcBef>
              <a:spcAft>
                <a:spcPts val="0"/>
              </a:spcAft>
              <a:buClr>
                <a:srgbClr val="979CB8"/>
              </a:buClr>
              <a:buSzPts val="2600"/>
              <a:buNone/>
              <a:defRPr>
                <a:solidFill>
                  <a:srgbClr val="979CB8"/>
                </a:solidFill>
              </a:defRPr>
            </a:lvl3pPr>
            <a:lvl4pPr lvl="3">
              <a:spcBef>
                <a:spcPts val="0"/>
              </a:spcBef>
              <a:spcAft>
                <a:spcPts val="0"/>
              </a:spcAft>
              <a:buClr>
                <a:srgbClr val="979CB8"/>
              </a:buClr>
              <a:buSzPts val="2600"/>
              <a:buNone/>
              <a:defRPr>
                <a:solidFill>
                  <a:srgbClr val="979CB8"/>
                </a:solidFill>
              </a:defRPr>
            </a:lvl4pPr>
            <a:lvl5pPr lvl="4">
              <a:spcBef>
                <a:spcPts val="0"/>
              </a:spcBef>
              <a:spcAft>
                <a:spcPts val="0"/>
              </a:spcAft>
              <a:buClr>
                <a:srgbClr val="979CB8"/>
              </a:buClr>
              <a:buSzPts val="2600"/>
              <a:buNone/>
              <a:defRPr>
                <a:solidFill>
                  <a:srgbClr val="979CB8"/>
                </a:solidFill>
              </a:defRPr>
            </a:lvl5pPr>
            <a:lvl6pPr lvl="5">
              <a:spcBef>
                <a:spcPts val="0"/>
              </a:spcBef>
              <a:spcAft>
                <a:spcPts val="0"/>
              </a:spcAft>
              <a:buClr>
                <a:srgbClr val="979CB8"/>
              </a:buClr>
              <a:buSzPts val="2600"/>
              <a:buNone/>
              <a:defRPr>
                <a:solidFill>
                  <a:srgbClr val="979CB8"/>
                </a:solidFill>
              </a:defRPr>
            </a:lvl6pPr>
            <a:lvl7pPr lvl="6">
              <a:spcBef>
                <a:spcPts val="0"/>
              </a:spcBef>
              <a:spcAft>
                <a:spcPts val="0"/>
              </a:spcAft>
              <a:buClr>
                <a:srgbClr val="979CB8"/>
              </a:buClr>
              <a:buSzPts val="2600"/>
              <a:buNone/>
              <a:defRPr>
                <a:solidFill>
                  <a:srgbClr val="979CB8"/>
                </a:solidFill>
              </a:defRPr>
            </a:lvl7pPr>
            <a:lvl8pPr lvl="7">
              <a:spcBef>
                <a:spcPts val="0"/>
              </a:spcBef>
              <a:spcAft>
                <a:spcPts val="0"/>
              </a:spcAft>
              <a:buClr>
                <a:srgbClr val="979CB8"/>
              </a:buClr>
              <a:buSzPts val="2600"/>
              <a:buNone/>
              <a:defRPr>
                <a:solidFill>
                  <a:srgbClr val="979CB8"/>
                </a:solidFill>
              </a:defRPr>
            </a:lvl8pPr>
            <a:lvl9pPr lvl="8">
              <a:spcBef>
                <a:spcPts val="0"/>
              </a:spcBef>
              <a:spcAft>
                <a:spcPts val="0"/>
              </a:spcAft>
              <a:buClr>
                <a:srgbClr val="979CB8"/>
              </a:buClr>
              <a:buSzPts val="2600"/>
              <a:buNone/>
              <a:defRPr>
                <a:solidFill>
                  <a:srgbClr val="979CB8"/>
                </a:solidFill>
              </a:defRPr>
            </a:lvl9pPr>
          </a:lstStyle>
          <a:p>
            <a:endParaRPr/>
          </a:p>
        </p:txBody>
      </p:sp>
      <p:sp>
        <p:nvSpPr>
          <p:cNvPr id="25" name="Google Shape;25;p5"/>
          <p:cNvSpPr txBox="1">
            <a:spLocks noGrp="1"/>
          </p:cNvSpPr>
          <p:nvPr>
            <p:ph type="body" idx="1"/>
          </p:nvPr>
        </p:nvSpPr>
        <p:spPr>
          <a:xfrm>
            <a:off x="1070325" y="1438988"/>
            <a:ext cx="7056300" cy="30621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p:nvPr/>
        </p:nvSpPr>
        <p:spPr>
          <a:xfrm>
            <a:off x="3120675" y="1149938"/>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27" name="Google Shape;27;p5"/>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28" name="Google Shape;28;p5"/>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979CB8"/>
              </a:buClr>
              <a:buSzPts val="2600"/>
              <a:buNone/>
              <a:defRPr>
                <a:solidFill>
                  <a:srgbClr val="979CB8"/>
                </a:solidFill>
              </a:defRPr>
            </a:lvl1pPr>
            <a:lvl2pPr lvl="1" rtl="0">
              <a:spcBef>
                <a:spcPts val="0"/>
              </a:spcBef>
              <a:spcAft>
                <a:spcPts val="0"/>
              </a:spcAft>
              <a:buClr>
                <a:srgbClr val="979CB8"/>
              </a:buClr>
              <a:buSzPts val="2600"/>
              <a:buNone/>
              <a:defRPr>
                <a:solidFill>
                  <a:srgbClr val="979CB8"/>
                </a:solidFill>
              </a:defRPr>
            </a:lvl2pPr>
            <a:lvl3pPr lvl="2" rtl="0">
              <a:spcBef>
                <a:spcPts val="0"/>
              </a:spcBef>
              <a:spcAft>
                <a:spcPts val="0"/>
              </a:spcAft>
              <a:buClr>
                <a:srgbClr val="979CB8"/>
              </a:buClr>
              <a:buSzPts val="2600"/>
              <a:buNone/>
              <a:defRPr>
                <a:solidFill>
                  <a:srgbClr val="979CB8"/>
                </a:solidFill>
              </a:defRPr>
            </a:lvl3pPr>
            <a:lvl4pPr lvl="3" rtl="0">
              <a:spcBef>
                <a:spcPts val="0"/>
              </a:spcBef>
              <a:spcAft>
                <a:spcPts val="0"/>
              </a:spcAft>
              <a:buClr>
                <a:srgbClr val="979CB8"/>
              </a:buClr>
              <a:buSzPts val="2600"/>
              <a:buNone/>
              <a:defRPr>
                <a:solidFill>
                  <a:srgbClr val="979CB8"/>
                </a:solidFill>
              </a:defRPr>
            </a:lvl4pPr>
            <a:lvl5pPr lvl="4" rtl="0">
              <a:spcBef>
                <a:spcPts val="0"/>
              </a:spcBef>
              <a:spcAft>
                <a:spcPts val="0"/>
              </a:spcAft>
              <a:buClr>
                <a:srgbClr val="979CB8"/>
              </a:buClr>
              <a:buSzPts val="2600"/>
              <a:buNone/>
              <a:defRPr>
                <a:solidFill>
                  <a:srgbClr val="979CB8"/>
                </a:solidFill>
              </a:defRPr>
            </a:lvl5pPr>
            <a:lvl6pPr lvl="5" rtl="0">
              <a:spcBef>
                <a:spcPts val="0"/>
              </a:spcBef>
              <a:spcAft>
                <a:spcPts val="0"/>
              </a:spcAft>
              <a:buClr>
                <a:srgbClr val="979CB8"/>
              </a:buClr>
              <a:buSzPts val="2600"/>
              <a:buNone/>
              <a:defRPr>
                <a:solidFill>
                  <a:srgbClr val="979CB8"/>
                </a:solidFill>
              </a:defRPr>
            </a:lvl6pPr>
            <a:lvl7pPr lvl="6" rtl="0">
              <a:spcBef>
                <a:spcPts val="0"/>
              </a:spcBef>
              <a:spcAft>
                <a:spcPts val="0"/>
              </a:spcAft>
              <a:buClr>
                <a:srgbClr val="979CB8"/>
              </a:buClr>
              <a:buSzPts val="2600"/>
              <a:buNone/>
              <a:defRPr>
                <a:solidFill>
                  <a:srgbClr val="979CB8"/>
                </a:solidFill>
              </a:defRPr>
            </a:lvl7pPr>
            <a:lvl8pPr lvl="7" rtl="0">
              <a:spcBef>
                <a:spcPts val="0"/>
              </a:spcBef>
              <a:spcAft>
                <a:spcPts val="0"/>
              </a:spcAft>
              <a:buClr>
                <a:srgbClr val="979CB8"/>
              </a:buClr>
              <a:buSzPts val="2600"/>
              <a:buNone/>
              <a:defRPr>
                <a:solidFill>
                  <a:srgbClr val="979CB8"/>
                </a:solidFill>
              </a:defRPr>
            </a:lvl8pPr>
            <a:lvl9pPr lvl="8" rtl="0">
              <a:spcBef>
                <a:spcPts val="0"/>
              </a:spcBef>
              <a:spcAft>
                <a:spcPts val="0"/>
              </a:spcAft>
              <a:buClr>
                <a:srgbClr val="979CB8"/>
              </a:buClr>
              <a:buSzPts val="2600"/>
              <a:buNone/>
              <a:defRPr>
                <a:solidFill>
                  <a:srgbClr val="979CB8"/>
                </a:solidFill>
              </a:defRPr>
            </a:lvl9pPr>
          </a:lstStyle>
          <a:p>
            <a:endParaRPr/>
          </a:p>
        </p:txBody>
      </p:sp>
      <p:sp>
        <p:nvSpPr>
          <p:cNvPr id="46" name="Google Shape;46;p8"/>
          <p:cNvSpPr/>
          <p:nvPr/>
        </p:nvSpPr>
        <p:spPr>
          <a:xfrm>
            <a:off x="3120675" y="1149938"/>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47" name="Google Shape;47;p8"/>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48" name="Google Shape;48;p8"/>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452437" y="4439642"/>
            <a:ext cx="8239127" cy="238868"/>
          </a:xfrm>
          <a:prstGeom prst="rect">
            <a:avLst/>
          </a:prstGeom>
        </p:spPr>
        <p:txBody>
          <a:bodyPr lIns="17144" tIns="17144" rIns="17144" bIns="17144" numCol="1" spcCol="14288" anchor="b"/>
          <a:lstStyle>
            <a:lvl1pPr marL="0" indent="0" defTabSz="309563">
              <a:lnSpc>
                <a:spcPct val="100000"/>
              </a:lnSpc>
              <a:spcBef>
                <a:spcPts val="0"/>
              </a:spcBef>
              <a:buSzTx/>
              <a:buNone/>
              <a:defRPr sz="1400" b="1"/>
            </a:lvl1pPr>
            <a:lvl2pPr marL="400050" indent="-171450" defTabSz="309563">
              <a:lnSpc>
                <a:spcPct val="100000"/>
              </a:lnSpc>
              <a:spcBef>
                <a:spcPts val="0"/>
              </a:spcBef>
              <a:defRPr sz="1400" b="1"/>
            </a:lvl2pPr>
            <a:lvl3pPr marL="628650" indent="-171450" defTabSz="309563">
              <a:lnSpc>
                <a:spcPct val="100000"/>
              </a:lnSpc>
              <a:spcBef>
                <a:spcPts val="0"/>
              </a:spcBef>
              <a:defRPr sz="1400" b="1"/>
            </a:lvl3pPr>
            <a:lvl4pPr marL="857250" indent="-171450" defTabSz="309563">
              <a:lnSpc>
                <a:spcPct val="100000"/>
              </a:lnSpc>
              <a:spcBef>
                <a:spcPts val="0"/>
              </a:spcBef>
              <a:defRPr sz="1400" b="1"/>
            </a:lvl4pPr>
            <a:lvl5pPr marL="1085850" indent="-171450" defTabSz="309563">
              <a:lnSpc>
                <a:spcPct val="100000"/>
              </a:lnSpc>
              <a:spcBef>
                <a:spcPts val="0"/>
              </a:spcBef>
              <a:defRPr sz="14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452436" y="965621"/>
            <a:ext cx="8239127" cy="1743076"/>
          </a:xfrm>
          <a:prstGeom prst="rect">
            <a:avLst/>
          </a:prstGeom>
        </p:spPr>
        <p:txBody>
          <a:bodyPr anchor="b"/>
          <a:lstStyle>
            <a:lvl1pPr>
              <a:defRPr sz="4400" spc="-87"/>
            </a:lvl1pPr>
          </a:lstStyle>
          <a:p>
            <a:r>
              <a:t>Presentation Title</a:t>
            </a:r>
          </a:p>
        </p:txBody>
      </p:sp>
      <p:sp>
        <p:nvSpPr>
          <p:cNvPr id="13" name="Body Level One…"/>
          <p:cNvSpPr txBox="1">
            <a:spLocks noGrp="1"/>
          </p:cNvSpPr>
          <p:nvPr>
            <p:ph type="body" sz="quarter" idx="21" hasCustomPrompt="1"/>
          </p:nvPr>
        </p:nvSpPr>
        <p:spPr>
          <a:xfrm>
            <a:off x="452438" y="2698824"/>
            <a:ext cx="8239125" cy="714376"/>
          </a:xfrm>
          <a:prstGeom prst="rect">
            <a:avLst/>
          </a:prstGeom>
        </p:spPr>
        <p:txBody>
          <a:bodyPr numCol="1" spcCol="14288"/>
          <a:lstStyle>
            <a:lvl1pPr marL="0" indent="0" defTabSz="309563">
              <a:lnSpc>
                <a:spcPct val="100000"/>
              </a:lnSpc>
              <a:spcBef>
                <a:spcPts val="0"/>
              </a:spcBef>
              <a:buSzTx/>
              <a:buNone/>
              <a:defRPr sz="2100" b="1"/>
            </a:lvl1pPr>
          </a:lstStyle>
          <a:p>
            <a:r>
              <a:t>Presentation Subtitle</a:t>
            </a:r>
          </a:p>
        </p:txBody>
      </p:sp>
      <p:sp>
        <p:nvSpPr>
          <p:cNvPr id="14" name="Slide Number"/>
          <p:cNvSpPr txBox="1">
            <a:spLocks noGrp="1"/>
          </p:cNvSpPr>
          <p:nvPr>
            <p:ph type="sldNum" sz="quarter" idx="2"/>
          </p:nvPr>
        </p:nvSpPr>
        <p:spPr>
          <a:xfrm>
            <a:off x="4502906" y="4905375"/>
            <a:ext cx="138189" cy="140475"/>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7">
            <a:alphaModFix/>
          </a:blip>
          <a:stretch>
            <a:fill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824550" y="593531"/>
            <a:ext cx="7547700" cy="682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1pPr>
            <a:lvl2pPr lvl="1"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2pPr>
            <a:lvl3pPr lvl="2"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3pPr>
            <a:lvl4pPr lvl="3"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4pPr>
            <a:lvl5pPr lvl="4"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5pPr>
            <a:lvl6pPr lvl="5"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6pPr>
            <a:lvl7pPr lvl="6"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7pPr>
            <a:lvl8pPr lvl="7"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8pPr>
            <a:lvl9pPr lvl="8"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9pPr>
          </a:lstStyle>
          <a:p>
            <a:endParaRPr/>
          </a:p>
        </p:txBody>
      </p:sp>
      <p:sp>
        <p:nvSpPr>
          <p:cNvPr id="8" name="Google Shape;8;p1"/>
          <p:cNvSpPr txBox="1">
            <a:spLocks noGrp="1"/>
          </p:cNvSpPr>
          <p:nvPr>
            <p:ph type="body" idx="1"/>
          </p:nvPr>
        </p:nvSpPr>
        <p:spPr>
          <a:xfrm>
            <a:off x="1070325" y="1438988"/>
            <a:ext cx="7056300" cy="3062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Varela Round"/>
              <a:buChar char="▧"/>
              <a:defRPr sz="2400">
                <a:solidFill>
                  <a:schemeClr val="dk1"/>
                </a:solidFill>
                <a:latin typeface="Varela Round"/>
                <a:ea typeface="Varela Round"/>
                <a:cs typeface="Varela Round"/>
                <a:sym typeface="Varela Round"/>
              </a:defRPr>
            </a:lvl1pPr>
            <a:lvl2pPr marL="914400" lvl="1"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2pPr>
            <a:lvl3pPr marL="1371600" lvl="2"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3pPr>
            <a:lvl4pPr marL="1828800" lvl="3"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4pPr>
            <a:lvl5pPr marL="2286000" lvl="4"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5pPr>
            <a:lvl6pPr marL="2743200" lvl="5"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6pPr>
            <a:lvl7pPr marL="3200400" lvl="6"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7pPr>
            <a:lvl8pPr marL="3657600" lvl="7"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8pPr>
            <a:lvl9pPr marL="4114800" lvl="8"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9pPr>
          </a:lstStyle>
          <a:p>
            <a:endParaRPr/>
          </a:p>
        </p:txBody>
      </p:sp>
      <p:sp>
        <p:nvSpPr>
          <p:cNvPr id="9" name="Google Shape;9;p1"/>
          <p:cNvSpPr txBox="1">
            <a:spLocks noGrp="1"/>
          </p:cNvSpPr>
          <p:nvPr>
            <p:ph type="sldNum" idx="12"/>
          </p:nvPr>
        </p:nvSpPr>
        <p:spPr>
          <a:xfrm>
            <a:off x="4348076" y="4726751"/>
            <a:ext cx="548700" cy="299100"/>
          </a:xfrm>
          <a:prstGeom prst="rect">
            <a:avLst/>
          </a:prstGeom>
          <a:noFill/>
          <a:ln>
            <a:noFill/>
          </a:ln>
        </p:spPr>
        <p:txBody>
          <a:bodyPr spcFirstLastPara="1" wrap="square" lIns="91425" tIns="91425" rIns="91425" bIns="91425" anchor="t" anchorCtr="0">
            <a:noAutofit/>
          </a:bodyPr>
          <a:lstStyle>
            <a:lvl1pPr lvl="0" algn="ctr">
              <a:buNone/>
              <a:defRPr sz="1300">
                <a:solidFill>
                  <a:schemeClr val="dk2"/>
                </a:solidFill>
                <a:latin typeface="Shadows Into Light"/>
                <a:ea typeface="Shadows Into Light"/>
                <a:cs typeface="Shadows Into Light"/>
                <a:sym typeface="Shadows Into Light"/>
              </a:defRPr>
            </a:lvl1pPr>
            <a:lvl2pPr lvl="1" algn="ctr">
              <a:buNone/>
              <a:defRPr sz="1300">
                <a:solidFill>
                  <a:schemeClr val="dk2"/>
                </a:solidFill>
                <a:latin typeface="Shadows Into Light"/>
                <a:ea typeface="Shadows Into Light"/>
                <a:cs typeface="Shadows Into Light"/>
                <a:sym typeface="Shadows Into Light"/>
              </a:defRPr>
            </a:lvl2pPr>
            <a:lvl3pPr lvl="2" algn="ctr">
              <a:buNone/>
              <a:defRPr sz="1300">
                <a:solidFill>
                  <a:schemeClr val="dk2"/>
                </a:solidFill>
                <a:latin typeface="Shadows Into Light"/>
                <a:ea typeface="Shadows Into Light"/>
                <a:cs typeface="Shadows Into Light"/>
                <a:sym typeface="Shadows Into Light"/>
              </a:defRPr>
            </a:lvl3pPr>
            <a:lvl4pPr lvl="3" algn="ctr">
              <a:buNone/>
              <a:defRPr sz="1300">
                <a:solidFill>
                  <a:schemeClr val="dk2"/>
                </a:solidFill>
                <a:latin typeface="Shadows Into Light"/>
                <a:ea typeface="Shadows Into Light"/>
                <a:cs typeface="Shadows Into Light"/>
                <a:sym typeface="Shadows Into Light"/>
              </a:defRPr>
            </a:lvl4pPr>
            <a:lvl5pPr lvl="4" algn="ctr">
              <a:buNone/>
              <a:defRPr sz="1300">
                <a:solidFill>
                  <a:schemeClr val="dk2"/>
                </a:solidFill>
                <a:latin typeface="Shadows Into Light"/>
                <a:ea typeface="Shadows Into Light"/>
                <a:cs typeface="Shadows Into Light"/>
                <a:sym typeface="Shadows Into Light"/>
              </a:defRPr>
            </a:lvl5pPr>
            <a:lvl6pPr lvl="5" algn="ctr">
              <a:buNone/>
              <a:defRPr sz="1300">
                <a:solidFill>
                  <a:schemeClr val="dk2"/>
                </a:solidFill>
                <a:latin typeface="Shadows Into Light"/>
                <a:ea typeface="Shadows Into Light"/>
                <a:cs typeface="Shadows Into Light"/>
                <a:sym typeface="Shadows Into Light"/>
              </a:defRPr>
            </a:lvl6pPr>
            <a:lvl7pPr lvl="6" algn="ctr">
              <a:buNone/>
              <a:defRPr sz="1300">
                <a:solidFill>
                  <a:schemeClr val="dk2"/>
                </a:solidFill>
                <a:latin typeface="Shadows Into Light"/>
                <a:ea typeface="Shadows Into Light"/>
                <a:cs typeface="Shadows Into Light"/>
                <a:sym typeface="Shadows Into Light"/>
              </a:defRPr>
            </a:lvl7pPr>
            <a:lvl8pPr lvl="7" algn="ctr">
              <a:buNone/>
              <a:defRPr sz="1300">
                <a:solidFill>
                  <a:schemeClr val="dk2"/>
                </a:solidFill>
                <a:latin typeface="Shadows Into Light"/>
                <a:ea typeface="Shadows Into Light"/>
                <a:cs typeface="Shadows Into Light"/>
                <a:sym typeface="Shadows Into Light"/>
              </a:defRPr>
            </a:lvl8pPr>
            <a:lvl9pPr lvl="8" algn="ctr">
              <a:buNone/>
              <a:defRPr sz="1300">
                <a:solidFill>
                  <a:schemeClr val="dk2"/>
                </a:solidFill>
                <a:latin typeface="Shadows Into Light"/>
                <a:ea typeface="Shadows Into Light"/>
                <a:cs typeface="Shadows Into Light"/>
                <a:sym typeface="Shadows Into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kaggle.com/sakshigoyal7/credit-card-customer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1143000" y="1962150"/>
            <a:ext cx="4495800" cy="1295400"/>
          </a:xfrm>
          <a:prstGeom prst="rect">
            <a:avLst/>
          </a:prstGeom>
        </p:spPr>
        <p:txBody>
          <a:bodyPr spcFirstLastPara="1" wrap="square" lIns="91425" tIns="91425" rIns="91425" bIns="91425" anchor="ctr" anchorCtr="0">
            <a:noAutofit/>
          </a:bodyPr>
          <a:lstStyle/>
          <a:p>
            <a:pPr lvl="0"/>
            <a:r>
              <a:rPr lang="en-US" sz="5000" dirty="0">
                <a:latin typeface="Arial Rounded MT Bold" pitchFamily="34" charset="0"/>
              </a:rPr>
              <a:t>Final Project</a:t>
            </a:r>
            <a:br>
              <a:rPr lang="en-US" sz="5000" dirty="0">
                <a:latin typeface="Arial Rounded MT Bold" pitchFamily="34" charset="0"/>
              </a:rPr>
            </a:br>
            <a:r>
              <a:rPr lang="en-US" sz="1800" dirty="0">
                <a:latin typeface="Arial Rounded MT Bold" pitchFamily="34" charset="0"/>
              </a:rPr>
              <a:t>(</a:t>
            </a:r>
            <a:r>
              <a:rPr lang="en-US" sz="1600" dirty="0">
                <a:latin typeface="Arial Rounded MT Bold" pitchFamily="34" charset="0"/>
              </a:rPr>
              <a:t>Bank Churners)</a:t>
            </a:r>
            <a:endParaRPr sz="5000" dirty="0">
              <a:latin typeface="Arial Rounded MT Bold" pitchFamily="34" charset="0"/>
            </a:endParaRPr>
          </a:p>
        </p:txBody>
      </p:sp>
      <p:sp>
        <p:nvSpPr>
          <p:cNvPr id="59" name="Google Shape;59;p11"/>
          <p:cNvSpPr/>
          <p:nvPr/>
        </p:nvSpPr>
        <p:spPr>
          <a:xfrm rot="-3774511">
            <a:off x="2588275" y="1038066"/>
            <a:ext cx="316447" cy="1133981"/>
          </a:xfrm>
          <a:custGeom>
            <a:avLst/>
            <a:gdLst/>
            <a:ahLst/>
            <a:cxnLst/>
            <a:rect l="l" t="t" r="r" b="b"/>
            <a:pathLst>
              <a:path w="30959" h="89819" extrusionOk="0">
                <a:moveTo>
                  <a:pt x="0" y="0"/>
                </a:moveTo>
                <a:cubicBezTo>
                  <a:pt x="5134" y="6918"/>
                  <a:pt x="29561" y="26535"/>
                  <a:pt x="30804" y="41505"/>
                </a:cubicBezTo>
                <a:cubicBezTo>
                  <a:pt x="32047" y="56475"/>
                  <a:pt x="11349" y="81767"/>
                  <a:pt x="7458" y="89819"/>
                </a:cubicBezTo>
              </a:path>
            </a:pathLst>
          </a:custGeom>
          <a:noFill/>
          <a:ln w="9525" cap="flat" cmpd="sng">
            <a:solidFill>
              <a:srgbClr val="FFFFFF"/>
            </a:solidFill>
            <a:prstDash val="dash"/>
            <a:round/>
            <a:headEnd type="none" w="med" len="med"/>
            <a:tailEnd type="stealth" w="med" len="med"/>
          </a:ln>
        </p:spPr>
      </p:sp>
      <p:sp>
        <p:nvSpPr>
          <p:cNvPr id="60" name="Google Shape;60;p11"/>
          <p:cNvSpPr/>
          <p:nvPr/>
        </p:nvSpPr>
        <p:spPr>
          <a:xfrm>
            <a:off x="1905000" y="3181350"/>
            <a:ext cx="3153375" cy="25875"/>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rgbClr val="FFFFFF"/>
            </a:solidFill>
            <a:prstDash val="solid"/>
            <a:round/>
            <a:headEnd type="none" w="med" len="med"/>
            <a:tailEnd type="none" w="med" len="med"/>
          </a:ln>
        </p:spPr>
      </p:sp>
      <p:sp>
        <p:nvSpPr>
          <p:cNvPr id="61" name="Google Shape;61;p11"/>
          <p:cNvSpPr/>
          <p:nvPr/>
        </p:nvSpPr>
        <p:spPr>
          <a:xfrm>
            <a:off x="1905000" y="3181350"/>
            <a:ext cx="3177700" cy="31069"/>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rgbClr val="FFFFFF"/>
            </a:solidFill>
            <a:prstDash val="solid"/>
            <a:round/>
            <a:headEnd type="none" w="med" len="med"/>
            <a:tailEnd type="none" w="med" len="med"/>
          </a:ln>
        </p:spPr>
      </p:sp>
      <p:cxnSp>
        <p:nvCxnSpPr>
          <p:cNvPr id="62" name="Google Shape;62;p11"/>
          <p:cNvCxnSpPr/>
          <p:nvPr/>
        </p:nvCxnSpPr>
        <p:spPr>
          <a:xfrm rot="10800000" flipH="1">
            <a:off x="3927513" y="1508700"/>
            <a:ext cx="291900" cy="407100"/>
          </a:xfrm>
          <a:prstGeom prst="straightConnector1">
            <a:avLst/>
          </a:prstGeom>
          <a:noFill/>
          <a:ln w="9525" cap="flat" cmpd="sng">
            <a:solidFill>
              <a:srgbClr val="FFFFFF"/>
            </a:solidFill>
            <a:prstDash val="dash"/>
            <a:round/>
            <a:headEnd type="stealth" w="med" len="med"/>
            <a:tailEnd type="none" w="med" len="med"/>
          </a:ln>
        </p:spPr>
      </p:cxnSp>
      <p:sp>
        <p:nvSpPr>
          <p:cNvPr id="63" name="Google Shape;63;p11"/>
          <p:cNvSpPr/>
          <p:nvPr/>
        </p:nvSpPr>
        <p:spPr>
          <a:xfrm>
            <a:off x="5064449" y="1836150"/>
            <a:ext cx="1233817" cy="768825"/>
          </a:xfrm>
          <a:custGeom>
            <a:avLst/>
            <a:gdLst/>
            <a:ahLst/>
            <a:cxnLst/>
            <a:rect l="l" t="t" r="r" b="b"/>
            <a:pathLst>
              <a:path w="53808" h="41004" extrusionOk="0">
                <a:moveTo>
                  <a:pt x="33350" y="2267"/>
                </a:moveTo>
                <a:cubicBezTo>
                  <a:pt x="29864" y="1271"/>
                  <a:pt x="26130" y="-694"/>
                  <a:pt x="22650" y="321"/>
                </a:cubicBezTo>
                <a:cubicBezTo>
                  <a:pt x="10877" y="3755"/>
                  <a:pt x="-4823" y="20013"/>
                  <a:pt x="1573" y="30477"/>
                </a:cubicBezTo>
                <a:cubicBezTo>
                  <a:pt x="7822" y="40701"/>
                  <a:pt x="25332" y="42678"/>
                  <a:pt x="36593" y="38583"/>
                </a:cubicBezTo>
                <a:cubicBezTo>
                  <a:pt x="46488" y="34985"/>
                  <a:pt x="56460" y="21659"/>
                  <a:pt x="53130" y="11670"/>
                </a:cubicBezTo>
                <a:cubicBezTo>
                  <a:pt x="49952" y="2137"/>
                  <a:pt x="34186" y="-1056"/>
                  <a:pt x="24595" y="1943"/>
                </a:cubicBezTo>
                <a:cubicBezTo>
                  <a:pt x="14087" y="5228"/>
                  <a:pt x="2158" y="13742"/>
                  <a:pt x="600" y="24641"/>
                </a:cubicBezTo>
                <a:cubicBezTo>
                  <a:pt x="-77" y="29379"/>
                  <a:pt x="2605" y="35237"/>
                  <a:pt x="6761" y="37611"/>
                </a:cubicBezTo>
                <a:cubicBezTo>
                  <a:pt x="15326" y="42505"/>
                  <a:pt x="29293" y="42316"/>
                  <a:pt x="36268" y="35341"/>
                </a:cubicBezTo>
              </a:path>
            </a:pathLst>
          </a:custGeom>
          <a:noFill/>
          <a:ln w="9525" cap="flat" cmpd="sng">
            <a:solidFill>
              <a:srgbClr val="FFFFFF"/>
            </a:solidFill>
            <a:prstDash val="solid"/>
            <a:round/>
            <a:headEnd type="none" w="med" len="med"/>
            <a:tailEnd type="none" w="med" len="med"/>
          </a:ln>
        </p:spPr>
      </p:sp>
      <p:sp>
        <p:nvSpPr>
          <p:cNvPr id="8" name="Second Chance, Group 2"/>
          <p:cNvSpPr txBox="1"/>
          <p:nvPr/>
        </p:nvSpPr>
        <p:spPr>
          <a:xfrm>
            <a:off x="762000" y="3409950"/>
            <a:ext cx="5181600" cy="843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ormAutofit fontScale="55000" lnSpcReduction="20000"/>
          </a:bodyPr>
          <a:lstStyle>
            <a:lvl1pPr algn="l" defTabSz="825500">
              <a:defRPr sz="5500" b="1">
                <a:solidFill>
                  <a:srgbClr val="FFFFFF"/>
                </a:solidFill>
              </a:defRPr>
            </a:lvl1pPr>
          </a:lstStyle>
          <a:p>
            <a:pPr algn="ctr"/>
            <a:r>
              <a:rPr dirty="0">
                <a:latin typeface="Arial Rounded MT Bold" pitchFamily="34" charset="0"/>
                <a:ea typeface="Open Sans" pitchFamily="34" charset="0"/>
                <a:cs typeface="Open Sans" pitchFamily="34" charset="0"/>
              </a:rPr>
              <a:t>Second Chance, </a:t>
            </a:r>
            <a:endParaRPr lang="en-US" dirty="0">
              <a:latin typeface="Arial Rounded MT Bold" pitchFamily="34" charset="0"/>
              <a:ea typeface="Open Sans" pitchFamily="34" charset="0"/>
              <a:cs typeface="Open Sans" pitchFamily="34" charset="0"/>
            </a:endParaRPr>
          </a:p>
          <a:p>
            <a:pPr algn="ctr"/>
            <a:r>
              <a:rPr dirty="0">
                <a:latin typeface="Arial Rounded MT Bold" pitchFamily="34" charset="0"/>
                <a:ea typeface="Open Sans" pitchFamily="34" charset="0"/>
                <a:cs typeface="Open Sans" pitchFamily="34" charset="0"/>
              </a:rPr>
              <a:t>Group 2</a:t>
            </a:r>
          </a:p>
        </p:txBody>
      </p:sp>
      <p:sp>
        <p:nvSpPr>
          <p:cNvPr id="9" name="Zamri Afdal…"/>
          <p:cNvSpPr txBox="1">
            <a:spLocks/>
          </p:cNvSpPr>
          <p:nvPr/>
        </p:nvSpPr>
        <p:spPr>
          <a:xfrm>
            <a:off x="5715000" y="1200150"/>
            <a:ext cx="2590800" cy="1752600"/>
          </a:xfrm>
          <a:prstGeom prst="rect">
            <a:avLst/>
          </a:prstGeom>
        </p:spPr>
        <p:txBody>
          <a:bodyPr/>
          <a:lstStyle/>
          <a:p>
            <a:pPr marL="0" marR="0" lvl="0" indent="0" algn="l" defTabSz="294084" rtl="0" eaLnBrk="1" fontAlgn="auto" latinLnBrk="0" hangingPunct="1">
              <a:lnSpc>
                <a:spcPct val="100000"/>
              </a:lnSpc>
              <a:spcBef>
                <a:spcPts val="0"/>
              </a:spcBef>
              <a:spcAft>
                <a:spcPts val="0"/>
              </a:spcAft>
              <a:buClr>
                <a:srgbClr val="000000"/>
              </a:buClr>
              <a:buSzTx/>
              <a:buFont typeface="Arial"/>
              <a:buNone/>
              <a:tabLst/>
              <a:defRPr sz="3400"/>
            </a:pPr>
            <a:r>
              <a:rPr kumimoji="0" lang="en-US" sz="2600" b="1" i="0" u="none" strike="noStrike" kern="0" cap="none" spc="0" normalizeH="0" baseline="0" noProof="0" dirty="0" err="1">
                <a:ln>
                  <a:noFill/>
                </a:ln>
                <a:solidFill>
                  <a:schemeClr val="bg1"/>
                </a:solidFill>
                <a:effectLst/>
                <a:uLnTx/>
                <a:uFillTx/>
                <a:latin typeface="Arial Rounded MT Bold" pitchFamily="34" charset="0"/>
                <a:ea typeface="Open Sans" pitchFamily="34" charset="0"/>
                <a:cs typeface="Open Sans" pitchFamily="34" charset="0"/>
                <a:sym typeface="Arial"/>
              </a:rPr>
              <a:t>Zamri</a:t>
            </a:r>
            <a:r>
              <a:rPr kumimoji="0" lang="en-US" sz="2600" b="1" i="0" u="none" strike="noStrike" kern="0" cap="none" spc="0" normalizeH="0" baseline="0" noProof="0" dirty="0">
                <a:ln>
                  <a:noFill/>
                </a:ln>
                <a:solidFill>
                  <a:schemeClr val="bg1"/>
                </a:solidFill>
                <a:effectLst/>
                <a:uLnTx/>
                <a:uFillTx/>
                <a:latin typeface="Arial Rounded MT Bold" pitchFamily="34" charset="0"/>
                <a:ea typeface="Open Sans" pitchFamily="34" charset="0"/>
                <a:cs typeface="Open Sans" pitchFamily="34" charset="0"/>
                <a:sym typeface="Arial"/>
              </a:rPr>
              <a:t> </a:t>
            </a:r>
            <a:r>
              <a:rPr kumimoji="0" lang="en-US" sz="2600" b="1" i="0" u="none" strike="noStrike" kern="0" cap="none" spc="0" normalizeH="0" baseline="0" noProof="0" dirty="0" err="1">
                <a:ln>
                  <a:noFill/>
                </a:ln>
                <a:solidFill>
                  <a:schemeClr val="bg1"/>
                </a:solidFill>
                <a:effectLst/>
                <a:uLnTx/>
                <a:uFillTx/>
                <a:latin typeface="Arial Rounded MT Bold" pitchFamily="34" charset="0"/>
                <a:ea typeface="Open Sans" pitchFamily="34" charset="0"/>
                <a:cs typeface="Open Sans" pitchFamily="34" charset="0"/>
                <a:sym typeface="Arial"/>
              </a:rPr>
              <a:t>Afdal</a:t>
            </a:r>
            <a:endParaRPr kumimoji="0" lang="en-US" sz="2600" b="1" i="0" u="none" strike="noStrike" kern="0" cap="none" spc="0" normalizeH="0" baseline="0" noProof="0" dirty="0">
              <a:ln>
                <a:noFill/>
              </a:ln>
              <a:solidFill>
                <a:schemeClr val="bg1"/>
              </a:solidFill>
              <a:effectLst/>
              <a:uLnTx/>
              <a:uFillTx/>
              <a:latin typeface="Arial Rounded MT Bold" pitchFamily="34" charset="0"/>
              <a:ea typeface="Open Sans" pitchFamily="34" charset="0"/>
              <a:cs typeface="Open Sans" pitchFamily="34" charset="0"/>
              <a:sym typeface="Arial"/>
            </a:endParaRPr>
          </a:p>
          <a:p>
            <a:pPr marL="0" marR="0" lvl="0" indent="0" algn="l" defTabSz="294084" rtl="0" eaLnBrk="1" fontAlgn="auto" latinLnBrk="0" hangingPunct="1">
              <a:lnSpc>
                <a:spcPct val="100000"/>
              </a:lnSpc>
              <a:spcBef>
                <a:spcPts val="0"/>
              </a:spcBef>
              <a:spcAft>
                <a:spcPts val="0"/>
              </a:spcAft>
              <a:buClr>
                <a:srgbClr val="000000"/>
              </a:buClr>
              <a:buSzTx/>
              <a:buFont typeface="Arial"/>
              <a:buNone/>
              <a:tabLst/>
              <a:defRPr sz="3400"/>
            </a:pPr>
            <a:r>
              <a:rPr kumimoji="0" lang="en-US" sz="2600" b="1" i="0" u="none" strike="noStrike" kern="0" cap="none" spc="0" normalizeH="0" baseline="0" noProof="0" dirty="0" err="1">
                <a:ln>
                  <a:noFill/>
                </a:ln>
                <a:solidFill>
                  <a:schemeClr val="bg1"/>
                </a:solidFill>
                <a:effectLst/>
                <a:uLnTx/>
                <a:uFillTx/>
                <a:latin typeface="Arial Rounded MT Bold" pitchFamily="34" charset="0"/>
                <a:ea typeface="Open Sans" pitchFamily="34" charset="0"/>
                <a:cs typeface="Open Sans" pitchFamily="34" charset="0"/>
                <a:sym typeface="Arial"/>
              </a:rPr>
              <a:t>Hassanudin</a:t>
            </a:r>
            <a:endParaRPr kumimoji="0" lang="en-US" sz="2600" b="1" i="0" u="none" strike="noStrike" kern="0" cap="none" spc="0" normalizeH="0" baseline="0" noProof="0" dirty="0">
              <a:ln>
                <a:noFill/>
              </a:ln>
              <a:solidFill>
                <a:schemeClr val="bg1"/>
              </a:solidFill>
              <a:effectLst/>
              <a:uLnTx/>
              <a:uFillTx/>
              <a:latin typeface="Arial Rounded MT Bold" pitchFamily="34" charset="0"/>
              <a:ea typeface="Open Sans" pitchFamily="34" charset="0"/>
              <a:cs typeface="Open Sans" pitchFamily="34" charset="0"/>
              <a:sym typeface="Arial"/>
            </a:endParaRPr>
          </a:p>
          <a:p>
            <a:pPr marL="0" marR="0" lvl="0" indent="0" algn="l" defTabSz="294084" rtl="0" eaLnBrk="1" fontAlgn="auto" latinLnBrk="0" hangingPunct="1">
              <a:lnSpc>
                <a:spcPct val="100000"/>
              </a:lnSpc>
              <a:spcBef>
                <a:spcPts val="0"/>
              </a:spcBef>
              <a:spcAft>
                <a:spcPts val="0"/>
              </a:spcAft>
              <a:buClr>
                <a:srgbClr val="000000"/>
              </a:buClr>
              <a:buSzTx/>
              <a:buFont typeface="Arial"/>
              <a:buNone/>
              <a:tabLst/>
              <a:defRPr sz="3400"/>
            </a:pPr>
            <a:r>
              <a:rPr kumimoji="0" lang="en-US" sz="2600" b="1" i="0" u="none" strike="noStrike" kern="0" cap="none" spc="0" normalizeH="0" baseline="0" noProof="0" dirty="0" err="1">
                <a:ln>
                  <a:noFill/>
                </a:ln>
                <a:solidFill>
                  <a:schemeClr val="bg1"/>
                </a:solidFill>
                <a:effectLst/>
                <a:uLnTx/>
                <a:uFillTx/>
                <a:latin typeface="Arial Rounded MT Bold" pitchFamily="34" charset="0"/>
                <a:ea typeface="Open Sans" pitchFamily="34" charset="0"/>
                <a:cs typeface="Open Sans" pitchFamily="34" charset="0"/>
                <a:sym typeface="Arial"/>
              </a:rPr>
              <a:t>Ihdiani</a:t>
            </a:r>
            <a:r>
              <a:rPr kumimoji="0" lang="en-US" sz="2600" b="1" i="0" u="none" strike="noStrike" kern="0" cap="none" spc="0" normalizeH="0" baseline="0" noProof="0" dirty="0">
                <a:ln>
                  <a:noFill/>
                </a:ln>
                <a:solidFill>
                  <a:schemeClr val="bg1"/>
                </a:solidFill>
                <a:effectLst/>
                <a:uLnTx/>
                <a:uFillTx/>
                <a:latin typeface="Arial Rounded MT Bold" pitchFamily="34" charset="0"/>
                <a:ea typeface="Open Sans" pitchFamily="34" charset="0"/>
                <a:cs typeface="Open Sans" pitchFamily="34" charset="0"/>
                <a:sym typeface="Arial"/>
              </a:rPr>
              <a:t> </a:t>
            </a:r>
            <a:r>
              <a:rPr kumimoji="0" lang="en-US" sz="2600" b="1" i="0" u="none" strike="noStrike" kern="0" cap="none" spc="0" normalizeH="0" baseline="0" noProof="0" dirty="0" err="1">
                <a:ln>
                  <a:noFill/>
                </a:ln>
                <a:solidFill>
                  <a:schemeClr val="bg1"/>
                </a:solidFill>
                <a:effectLst/>
                <a:uLnTx/>
                <a:uFillTx/>
                <a:latin typeface="Arial Rounded MT Bold" pitchFamily="34" charset="0"/>
                <a:ea typeface="Open Sans" pitchFamily="34" charset="0"/>
                <a:cs typeface="Open Sans" pitchFamily="34" charset="0"/>
                <a:sym typeface="Arial"/>
              </a:rPr>
              <a:t>Ermis</a:t>
            </a:r>
            <a:endParaRPr kumimoji="0" lang="en-US" sz="2600" b="1" i="0" u="none" strike="noStrike" kern="0" cap="none" spc="0" normalizeH="0" baseline="0" noProof="0" dirty="0">
              <a:ln>
                <a:noFill/>
              </a:ln>
              <a:solidFill>
                <a:schemeClr val="bg1"/>
              </a:solidFill>
              <a:effectLst/>
              <a:uLnTx/>
              <a:uFillTx/>
              <a:latin typeface="Arial Rounded MT Bold" pitchFamily="34" charset="0"/>
              <a:ea typeface="Open Sans" pitchFamily="34" charset="0"/>
              <a:cs typeface="Open Sans" pitchFamily="34" charset="0"/>
              <a:sym typeface="Arial"/>
            </a:endParaRPr>
          </a:p>
          <a:p>
            <a:pPr marL="0" marR="0" lvl="0" indent="0" algn="l" defTabSz="294084" rtl="0" eaLnBrk="1" fontAlgn="auto" latinLnBrk="0" hangingPunct="1">
              <a:lnSpc>
                <a:spcPct val="100000"/>
              </a:lnSpc>
              <a:spcBef>
                <a:spcPts val="0"/>
              </a:spcBef>
              <a:spcAft>
                <a:spcPts val="0"/>
              </a:spcAft>
              <a:buClr>
                <a:srgbClr val="000000"/>
              </a:buClr>
              <a:buSzTx/>
              <a:buFont typeface="Arial"/>
              <a:buNone/>
              <a:tabLst/>
              <a:defRPr sz="3400"/>
            </a:pPr>
            <a:r>
              <a:rPr kumimoji="0" lang="en-US" sz="2600" b="1" i="0" u="none" strike="noStrike" kern="0" cap="none" spc="0" normalizeH="0" baseline="0" noProof="0" dirty="0" err="1">
                <a:ln>
                  <a:noFill/>
                </a:ln>
                <a:solidFill>
                  <a:schemeClr val="bg1"/>
                </a:solidFill>
                <a:effectLst/>
                <a:uLnTx/>
                <a:uFillTx/>
                <a:latin typeface="Arial Rounded MT Bold" pitchFamily="34" charset="0"/>
                <a:ea typeface="Open Sans" pitchFamily="34" charset="0"/>
                <a:cs typeface="Open Sans" pitchFamily="34" charset="0"/>
                <a:sym typeface="Arial"/>
              </a:rPr>
              <a:t>Putri</a:t>
            </a:r>
            <a:r>
              <a:rPr kumimoji="0" lang="en-US" sz="2600" b="1" i="0" u="none" strike="noStrike" kern="0" cap="none" spc="0" normalizeH="0" baseline="0" noProof="0" dirty="0">
                <a:ln>
                  <a:noFill/>
                </a:ln>
                <a:solidFill>
                  <a:schemeClr val="bg1"/>
                </a:solidFill>
                <a:effectLst/>
                <a:uLnTx/>
                <a:uFillTx/>
                <a:latin typeface="Arial Rounded MT Bold" pitchFamily="34" charset="0"/>
                <a:ea typeface="Open Sans" pitchFamily="34" charset="0"/>
                <a:cs typeface="Open Sans" pitchFamily="34" charset="0"/>
                <a:sym typeface="Arial"/>
              </a:rPr>
              <a:t> </a:t>
            </a:r>
            <a:r>
              <a:rPr kumimoji="0" lang="en-US" sz="2600" b="1" i="0" u="none" strike="noStrike" kern="0" cap="none" spc="0" normalizeH="0" baseline="0" noProof="0" dirty="0" err="1">
                <a:ln>
                  <a:noFill/>
                </a:ln>
                <a:solidFill>
                  <a:schemeClr val="bg1"/>
                </a:solidFill>
                <a:effectLst/>
                <a:uLnTx/>
                <a:uFillTx/>
                <a:latin typeface="Arial Rounded MT Bold" pitchFamily="34" charset="0"/>
                <a:ea typeface="Open Sans" pitchFamily="34" charset="0"/>
                <a:cs typeface="Open Sans" pitchFamily="34" charset="0"/>
                <a:sym typeface="Arial"/>
              </a:rPr>
              <a:t>Caesa</a:t>
            </a:r>
            <a:endParaRPr kumimoji="0" lang="en-US" sz="2600" b="1" i="0" u="none" strike="noStrike" kern="0" cap="none" spc="0" normalizeH="0" baseline="0" noProof="0" dirty="0">
              <a:ln>
                <a:noFill/>
              </a:ln>
              <a:solidFill>
                <a:schemeClr val="bg1"/>
              </a:solidFill>
              <a:effectLst/>
              <a:uLnTx/>
              <a:uFillTx/>
              <a:latin typeface="Arial Rounded MT Bold" pitchFamily="34" charset="0"/>
              <a:ea typeface="Open Sans" pitchFamily="34" charset="0"/>
              <a:cs typeface="Open Sans" pitchFamily="34" charset="0"/>
              <a:sym typeface="Arial"/>
            </a:endParaRPr>
          </a:p>
        </p:txBody>
      </p:sp>
      <p:pic>
        <p:nvPicPr>
          <p:cNvPr id="10" name="logods.png" descr="logods.png"/>
          <p:cNvPicPr>
            <a:picLocks noChangeAspect="1"/>
          </p:cNvPicPr>
          <p:nvPr/>
        </p:nvPicPr>
        <p:blipFill>
          <a:blip r:embed="rId3"/>
          <a:srcRect t="10316" b="10316"/>
          <a:stretch>
            <a:fillRect/>
          </a:stretch>
        </p:blipFill>
        <p:spPr>
          <a:xfrm>
            <a:off x="6705600" y="4781550"/>
            <a:ext cx="2514600" cy="361950"/>
          </a:xfrm>
          <a:prstGeom prst="rect">
            <a:avLst/>
          </a:prstGeom>
          <a:ln w="12700" cap="flat">
            <a:noFill/>
            <a:miter lim="400000"/>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Data Pre-processing"/>
          <p:cNvSpPr txBox="1">
            <a:spLocks noGrp="1"/>
          </p:cNvSpPr>
          <p:nvPr>
            <p:ph type="title"/>
          </p:nvPr>
        </p:nvSpPr>
        <p:spPr>
          <a:xfrm>
            <a:off x="-152400" y="356021"/>
            <a:ext cx="4572000" cy="463129"/>
          </a:xfrm>
          <a:prstGeom prst="rect">
            <a:avLst/>
          </a:prstGeom>
        </p:spPr>
        <p:txBody>
          <a:bodyPr/>
          <a:lstStyle>
            <a:lvl1pPr>
              <a:defRPr>
                <a:solidFill>
                  <a:srgbClr val="000000"/>
                </a:solidFill>
              </a:defRPr>
            </a:lvl1pPr>
          </a:lstStyle>
          <a:p>
            <a:r>
              <a:rPr sz="3000">
                <a:solidFill>
                  <a:schemeClr val="accent2"/>
                </a:solidFill>
                <a:latin typeface="Arial Rounded MT Bold" pitchFamily="34" charset="0"/>
              </a:rPr>
              <a:t>Data Pre-processing</a:t>
            </a:r>
          </a:p>
        </p:txBody>
      </p:sp>
      <p:sp>
        <p:nvSpPr>
          <p:cNvPr id="222" name="Body Level One…"/>
          <p:cNvSpPr txBox="1">
            <a:spLocks noGrp="1"/>
          </p:cNvSpPr>
          <p:nvPr>
            <p:ph type="body" idx="21"/>
          </p:nvPr>
        </p:nvSpPr>
        <p:spPr>
          <a:xfrm>
            <a:off x="533400" y="819150"/>
            <a:ext cx="3360214" cy="2526989"/>
          </a:xfrm>
          <a:prstGeom prst="roundRect">
            <a:avLst/>
          </a:prstGeom>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a:lstStyle/>
          <a:p>
            <a:pPr marL="196596" indent="-196596" defTabSz="786364">
              <a:spcBef>
                <a:spcPts val="1425"/>
              </a:spcBef>
              <a:buSzPct val="150000"/>
              <a:buFont typeface="Arial" pitchFamily="34" charset="0"/>
              <a:buChar char="•"/>
              <a:defRPr sz="4128">
                <a:solidFill>
                  <a:srgbClr val="000000"/>
                </a:solidFill>
              </a:defRPr>
            </a:pPr>
            <a:r>
              <a:rPr sz="1200">
                <a:latin typeface="Cambria" pitchFamily="18" charset="0"/>
              </a:rPr>
              <a:t>No duplicates nor Null values</a:t>
            </a:r>
          </a:p>
          <a:p>
            <a:pPr marL="196596" indent="-196596" defTabSz="786364">
              <a:spcBef>
                <a:spcPts val="1425"/>
              </a:spcBef>
              <a:buSzPct val="150000"/>
              <a:buFont typeface="Arial" pitchFamily="34" charset="0"/>
              <a:buChar char="•"/>
              <a:defRPr sz="4128">
                <a:solidFill>
                  <a:srgbClr val="000000"/>
                </a:solidFill>
              </a:defRPr>
            </a:pPr>
            <a:r>
              <a:rPr sz="1200">
                <a:latin typeface="Cambria" pitchFamily="18" charset="0"/>
              </a:rPr>
              <a:t>Filling the ‘unknown’ values in Education_Level and Income_Category with the mode</a:t>
            </a:r>
          </a:p>
          <a:p>
            <a:pPr marL="196596" indent="-196596" defTabSz="786364">
              <a:spcBef>
                <a:spcPts val="1425"/>
              </a:spcBef>
              <a:buSzPct val="150000"/>
              <a:buFont typeface="Arial" pitchFamily="34" charset="0"/>
              <a:buChar char="•"/>
              <a:defRPr sz="4128">
                <a:solidFill>
                  <a:srgbClr val="000000"/>
                </a:solidFill>
              </a:defRPr>
            </a:pPr>
            <a:r>
              <a:rPr sz="1200">
                <a:latin typeface="Cambria" pitchFamily="18" charset="0"/>
              </a:rPr>
              <a:t>Convert categorical variable into numerical value using label encoder or one hot encoding for ordinal data</a:t>
            </a:r>
          </a:p>
          <a:p>
            <a:pPr marL="196596" indent="-196596" defTabSz="786364">
              <a:spcBef>
                <a:spcPts val="1425"/>
              </a:spcBef>
              <a:buSzPct val="150000"/>
              <a:buFont typeface="Arial" pitchFamily="34" charset="0"/>
              <a:buChar char="•"/>
              <a:defRPr sz="4128">
                <a:solidFill>
                  <a:srgbClr val="000000"/>
                </a:solidFill>
              </a:defRPr>
            </a:pPr>
            <a:r>
              <a:rPr sz="1200">
                <a:latin typeface="Cambria" pitchFamily="18" charset="0"/>
              </a:rPr>
              <a:t>Drop un</a:t>
            </a:r>
            <a:r>
              <a:rPr lang="en-US" sz="1200" dirty="0">
                <a:latin typeface="Cambria" pitchFamily="18" charset="0"/>
              </a:rPr>
              <a:t>n</a:t>
            </a:r>
            <a:r>
              <a:rPr sz="1200">
                <a:latin typeface="Cambria" pitchFamily="18" charset="0"/>
              </a:rPr>
              <a:t>ecessary features </a:t>
            </a:r>
          </a:p>
        </p:txBody>
      </p:sp>
      <p:grpSp>
        <p:nvGrpSpPr>
          <p:cNvPr id="2" name="Image Gallery"/>
          <p:cNvGrpSpPr/>
          <p:nvPr/>
        </p:nvGrpSpPr>
        <p:grpSpPr>
          <a:xfrm>
            <a:off x="4267200" y="590550"/>
            <a:ext cx="4725407" cy="3947349"/>
            <a:chOff x="-1533461" y="127434"/>
            <a:chExt cx="12946713" cy="10526265"/>
          </a:xfrm>
        </p:grpSpPr>
        <p:pic>
          <p:nvPicPr>
            <p:cNvPr id="223" name="Screen Shot 2022-02-10 at 17.13.34.png" descr="Screen Shot 2022-02-10 at 17.13.34.png"/>
            <p:cNvPicPr>
              <a:picLocks noChangeAspect="1"/>
            </p:cNvPicPr>
            <p:nvPr/>
          </p:nvPicPr>
          <p:blipFill>
            <a:blip r:embed="rId2"/>
            <a:srcRect/>
            <a:stretch>
              <a:fillRect/>
            </a:stretch>
          </p:blipFill>
          <p:spPr>
            <a:xfrm>
              <a:off x="-1533461" y="127434"/>
              <a:ext cx="12751898" cy="8940798"/>
            </a:xfrm>
            <a:prstGeom prst="rect">
              <a:avLst/>
            </a:prstGeom>
            <a:ln w="12700" cap="flat">
              <a:noFill/>
              <a:miter lim="400000"/>
            </a:ln>
            <a:effectLst/>
          </p:spPr>
        </p:pic>
        <p:sp>
          <p:nvSpPr>
            <p:cNvPr id="224" name="Multicolinearity : Avg_Open_To-Buy has positive correlation with Credit_Limit (r=1)"/>
            <p:cNvSpPr/>
            <p:nvPr/>
          </p:nvSpPr>
          <p:spPr>
            <a:xfrm>
              <a:off x="-698367" y="9271435"/>
              <a:ext cx="12111619" cy="13822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lvl1pPr defTabSz="457200">
                <a:defRPr sz="4000" b="1"/>
              </a:lvl1pPr>
            </a:lstStyle>
            <a:p>
              <a:pPr algn="ctr"/>
              <a:r>
                <a:rPr sz="1000">
                  <a:latin typeface="Cambria" pitchFamily="18" charset="0"/>
                </a:rPr>
                <a:t>Multicolinearity : Avg_Open_To-Buy has positive correlation</a:t>
              </a:r>
              <a:endParaRPr lang="en-US" sz="1000" dirty="0">
                <a:latin typeface="Cambria" pitchFamily="18" charset="0"/>
              </a:endParaRPr>
            </a:p>
            <a:p>
              <a:pPr algn="ctr"/>
              <a:r>
                <a:rPr sz="1000">
                  <a:latin typeface="Cambria" pitchFamily="18" charset="0"/>
                </a:rPr>
                <a:t> with Credit_Limit (r=1)</a:t>
              </a:r>
            </a:p>
          </p:txBody>
        </p:sp>
      </p:grpSp>
      <p:sp>
        <p:nvSpPr>
          <p:cNvPr id="226" name="Statistik dapat dipecah menjadi dua domain yaitu deskriptif dan inferensial."/>
          <p:cNvSpPr txBox="1"/>
          <p:nvPr/>
        </p:nvSpPr>
        <p:spPr>
          <a:xfrm>
            <a:off x="595554" y="3548727"/>
            <a:ext cx="3747846" cy="1080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144" tIns="17144" rIns="17144" bIns="17144">
            <a:noAutofit/>
          </a:bodyPr>
          <a:lstStyle>
            <a:lvl1pPr algn="l" defTabSz="481183">
              <a:defRPr sz="3149" b="1" i="1">
                <a:solidFill>
                  <a:schemeClr val="accent5"/>
                </a:solidFill>
              </a:defRPr>
            </a:lvl1pPr>
          </a:lstStyle>
          <a:p>
            <a:pPr algn="just"/>
            <a:r>
              <a:rPr sz="1300" i="0">
                <a:solidFill>
                  <a:schemeClr val="accent2">
                    <a:lumMod val="75000"/>
                  </a:schemeClr>
                </a:solidFill>
                <a:latin typeface="Cambria" pitchFamily="18" charset="0"/>
              </a:rPr>
              <a:t>**Feature Selection : Due to perfect correlation between Avg_Open_To_Buy and Credit_Limit, we will choose Credit_limit to be included in our training model and drop Avg_Open_To_Buy accordingly**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Machine Learning Modeling"/>
          <p:cNvSpPr txBox="1">
            <a:spLocks noGrp="1"/>
          </p:cNvSpPr>
          <p:nvPr>
            <p:ph type="title"/>
          </p:nvPr>
        </p:nvSpPr>
        <p:spPr>
          <a:xfrm>
            <a:off x="-304800" y="57150"/>
            <a:ext cx="4614668" cy="990600"/>
          </a:xfrm>
          <a:prstGeom prst="rect">
            <a:avLst/>
          </a:prstGeom>
        </p:spPr>
        <p:txBody>
          <a:bodyPr/>
          <a:lstStyle>
            <a:lvl1pPr defTabSz="1926287">
              <a:defRPr sz="6715" spc="-134">
                <a:solidFill>
                  <a:srgbClr val="000000"/>
                </a:solidFill>
              </a:defRPr>
            </a:lvl1pPr>
          </a:lstStyle>
          <a:p>
            <a:r>
              <a:rPr sz="3000">
                <a:solidFill>
                  <a:schemeClr val="accent2">
                    <a:lumMod val="60000"/>
                    <a:lumOff val="40000"/>
                  </a:schemeClr>
                </a:solidFill>
                <a:latin typeface="Arial Rounded MT Bold" pitchFamily="34" charset="0"/>
              </a:rPr>
              <a:t>Machine Learning Modeling</a:t>
            </a:r>
          </a:p>
        </p:txBody>
      </p:sp>
      <p:pic>
        <p:nvPicPr>
          <p:cNvPr id="229" name="Screen Shot 2022-02-11 at 02.25.58.png" descr="Screen Shot 2022-02-11 at 02.25.58.png"/>
          <p:cNvPicPr>
            <a:picLocks noChangeAspect="1"/>
          </p:cNvPicPr>
          <p:nvPr/>
        </p:nvPicPr>
        <p:blipFill>
          <a:blip r:embed="rId2">
            <a:clrChange>
              <a:clrFrom>
                <a:srgbClr val="FFFFFF"/>
              </a:clrFrom>
              <a:clrTo>
                <a:srgbClr val="FFFFFF">
                  <a:alpha val="0"/>
                </a:srgbClr>
              </a:clrTo>
            </a:clrChange>
          </a:blip>
          <a:srcRect r="1639"/>
          <a:stretch>
            <a:fillRect/>
          </a:stretch>
        </p:blipFill>
        <p:spPr>
          <a:xfrm>
            <a:off x="4343400" y="2952750"/>
            <a:ext cx="4267200" cy="1752600"/>
          </a:xfrm>
          <a:prstGeom prst="rect">
            <a:avLst/>
          </a:prstGeom>
          <a:ln w="12700" cap="flat">
            <a:noFill/>
            <a:miter lim="400000"/>
          </a:ln>
          <a:effectLst/>
        </p:spPr>
      </p:pic>
      <p:pic>
        <p:nvPicPr>
          <p:cNvPr id="232" name="Screen Shot 2022-02-11 at 02.25.20.png" descr="Screen Shot 2022-02-11 at 02.25.20.png"/>
          <p:cNvPicPr>
            <a:picLocks noChangeAspect="1"/>
          </p:cNvPicPr>
          <p:nvPr/>
        </p:nvPicPr>
        <p:blipFill>
          <a:blip r:embed="rId3"/>
          <a:srcRect/>
          <a:stretch>
            <a:fillRect/>
          </a:stretch>
        </p:blipFill>
        <p:spPr>
          <a:xfrm>
            <a:off x="4343400" y="514350"/>
            <a:ext cx="4267200" cy="2286000"/>
          </a:xfrm>
          <a:prstGeom prst="rect">
            <a:avLst/>
          </a:prstGeom>
          <a:ln w="12700" cap="flat">
            <a:noFill/>
            <a:miter lim="400000"/>
          </a:ln>
          <a:effectLst/>
        </p:spPr>
      </p:pic>
      <p:pic>
        <p:nvPicPr>
          <p:cNvPr id="2050" name="Picture 2" descr="C:\Users\User\Desktop\Capture.PNG"/>
          <p:cNvPicPr>
            <a:picLocks noChangeAspect="1" noChangeArrowheads="1"/>
          </p:cNvPicPr>
          <p:nvPr/>
        </p:nvPicPr>
        <p:blipFill>
          <a:blip r:embed="rId4">
            <a:clrChange>
              <a:clrFrom>
                <a:srgbClr val="FFFFFF"/>
              </a:clrFrom>
              <a:clrTo>
                <a:srgbClr val="FFFFFF">
                  <a:alpha val="0"/>
                </a:srgbClr>
              </a:clrTo>
            </a:clrChange>
          </a:blip>
          <a:srcRect l="3114" t="769" r="1648" b="769"/>
          <a:stretch>
            <a:fillRect/>
          </a:stretch>
        </p:blipFill>
        <p:spPr bwMode="auto">
          <a:xfrm>
            <a:off x="228600" y="1047750"/>
            <a:ext cx="4038600" cy="3778898"/>
          </a:xfrm>
          <a:prstGeom prst="rect">
            <a:avLst/>
          </a:prstGeom>
          <a:noFill/>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Machine Learning Modeling"/>
          <p:cNvSpPr txBox="1">
            <a:spLocks noGrp="1"/>
          </p:cNvSpPr>
          <p:nvPr>
            <p:ph type="title"/>
          </p:nvPr>
        </p:nvSpPr>
        <p:spPr>
          <a:xfrm>
            <a:off x="109732" y="397169"/>
            <a:ext cx="4136337" cy="726781"/>
          </a:xfrm>
          <a:prstGeom prst="rect">
            <a:avLst/>
          </a:prstGeom>
        </p:spPr>
        <p:txBody>
          <a:bodyPr/>
          <a:lstStyle>
            <a:lvl1pPr defTabSz="1926287">
              <a:defRPr sz="6715" spc="-134">
                <a:solidFill>
                  <a:srgbClr val="000000"/>
                </a:solidFill>
              </a:defRPr>
            </a:lvl1pPr>
          </a:lstStyle>
          <a:p>
            <a:r>
              <a:rPr sz="3000">
                <a:solidFill>
                  <a:schemeClr val="accent2">
                    <a:lumMod val="60000"/>
                    <a:lumOff val="40000"/>
                  </a:schemeClr>
                </a:solidFill>
                <a:latin typeface="Arial Rounded MT Bold" pitchFamily="34" charset="0"/>
              </a:rPr>
              <a:t>Machine Learning Modeling</a:t>
            </a:r>
          </a:p>
        </p:txBody>
      </p:sp>
      <p:pic>
        <p:nvPicPr>
          <p:cNvPr id="249" name="multiple_roc_curve.png" descr="multiple_roc_curve.png"/>
          <p:cNvPicPr>
            <a:picLocks noChangeAspect="1"/>
          </p:cNvPicPr>
          <p:nvPr/>
        </p:nvPicPr>
        <p:blipFill>
          <a:blip r:embed="rId2"/>
          <a:srcRect t="7813" b="7813"/>
          <a:stretch>
            <a:fillRect/>
          </a:stretch>
        </p:blipFill>
        <p:spPr>
          <a:xfrm>
            <a:off x="304800" y="1200150"/>
            <a:ext cx="5562600" cy="3657600"/>
          </a:xfrm>
          <a:prstGeom prst="rect">
            <a:avLst/>
          </a:prstGeom>
          <a:ln w="12700" cap="flat">
            <a:noFill/>
            <a:miter lim="400000"/>
          </a:ln>
          <a:effectLst/>
        </p:spPr>
      </p:pic>
      <p:sp>
        <p:nvSpPr>
          <p:cNvPr id="253" name="RANDOM FOREST IS THE BEST MODEL WITH HIGHEST AUC = 0.988"/>
          <p:cNvSpPr/>
          <p:nvPr/>
        </p:nvSpPr>
        <p:spPr>
          <a:xfrm>
            <a:off x="4953000" y="2495550"/>
            <a:ext cx="2971800" cy="707405"/>
          </a:xfrm>
          <a:prstGeom prst="roundRect">
            <a:avLst/>
          </a:prstGeom>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lIns="19050" tIns="19050" rIns="19050" bIns="19050" anchor="ctr"/>
          <a:lstStyle>
            <a:lvl1pPr>
              <a:defRPr sz="2800" b="1"/>
            </a:lvl1pPr>
          </a:lstStyle>
          <a:p>
            <a:r>
              <a:rPr lang="en-US" sz="1500" dirty="0">
                <a:solidFill>
                  <a:schemeClr val="accent2">
                    <a:lumMod val="50000"/>
                  </a:schemeClr>
                </a:solidFill>
                <a:latin typeface="Cambria" pitchFamily="18" charset="0"/>
              </a:rPr>
              <a:t>Random forest is the best model with highest AUC = 0.988</a:t>
            </a:r>
          </a:p>
        </p:txBody>
      </p:sp>
      <p:pic>
        <p:nvPicPr>
          <p:cNvPr id="3075" name="Picture 3" descr="C:\Users\User\Desktop\Capture.PNG"/>
          <p:cNvPicPr>
            <a:picLocks noChangeAspect="1" noChangeArrowheads="1"/>
          </p:cNvPicPr>
          <p:nvPr/>
        </p:nvPicPr>
        <p:blipFill>
          <a:blip r:embed="rId3"/>
          <a:srcRect l="4412" t="8364" b="8364"/>
          <a:stretch>
            <a:fillRect/>
          </a:stretch>
        </p:blipFill>
        <p:spPr bwMode="auto">
          <a:xfrm>
            <a:off x="4419600" y="285750"/>
            <a:ext cx="4343400" cy="1752600"/>
          </a:xfrm>
          <a:prstGeom prst="rect">
            <a:avLst/>
          </a:prstGeom>
          <a:noFill/>
          <a:ln>
            <a:solidFill>
              <a:schemeClr val="accent1">
                <a:lumMod val="75000"/>
              </a:schemeClr>
            </a:solidFill>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Screen Shot 2022-02-11 at 02.21.37.png" descr="Screen Shot 2022-02-11 at 02.21.37.png"/>
          <p:cNvPicPr>
            <a:picLocks noChangeAspect="1"/>
          </p:cNvPicPr>
          <p:nvPr/>
        </p:nvPicPr>
        <p:blipFill>
          <a:blip r:embed="rId2">
            <a:clrChange>
              <a:clrFrom>
                <a:srgbClr val="FFFFFF"/>
              </a:clrFrom>
              <a:clrTo>
                <a:srgbClr val="FFFFFF">
                  <a:alpha val="0"/>
                </a:srgbClr>
              </a:clrTo>
            </a:clrChange>
          </a:blip>
          <a:srcRect t="-365" r="1961"/>
          <a:stretch>
            <a:fillRect/>
          </a:stretch>
        </p:blipFill>
        <p:spPr>
          <a:xfrm>
            <a:off x="457200" y="1123950"/>
            <a:ext cx="3810000" cy="3657600"/>
          </a:xfrm>
          <a:prstGeom prst="rect">
            <a:avLst/>
          </a:prstGeom>
          <a:ln w="12700" cap="flat">
            <a:noFill/>
            <a:miter lim="400000"/>
          </a:ln>
          <a:effectLst/>
        </p:spPr>
      </p:pic>
      <p:sp>
        <p:nvSpPr>
          <p:cNvPr id="259" name="Data dalam statistik dikelompokan menjadi Kategorik dan Numerikal"/>
          <p:cNvSpPr txBox="1"/>
          <p:nvPr/>
        </p:nvSpPr>
        <p:spPr>
          <a:xfrm>
            <a:off x="1181287" y="742950"/>
            <a:ext cx="1942913" cy="398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144" tIns="17144" rIns="17144" bIns="17144">
            <a:noAutofit/>
          </a:bodyPr>
          <a:lstStyle>
            <a:lvl1pPr algn="l" defTabSz="784225">
              <a:defRPr sz="5200" b="1"/>
            </a:lvl1pPr>
          </a:lstStyle>
          <a:p>
            <a:r>
              <a:rPr sz="2000">
                <a:solidFill>
                  <a:schemeClr val="accent2">
                    <a:lumMod val="75000"/>
                  </a:schemeClr>
                </a:solidFill>
                <a:latin typeface="Cambria" pitchFamily="18" charset="0"/>
              </a:rPr>
              <a:t>Random Forest </a:t>
            </a:r>
          </a:p>
        </p:txBody>
      </p:sp>
      <p:pic>
        <p:nvPicPr>
          <p:cNvPr id="260" name="Screen Shot 2022-02-10 at 15.52.01.png" descr="Screen Shot 2022-02-10 at 15.52.01.png"/>
          <p:cNvPicPr>
            <a:picLocks noChangeAspect="1"/>
          </p:cNvPicPr>
          <p:nvPr/>
        </p:nvPicPr>
        <p:blipFill>
          <a:blip r:embed="rId3">
            <a:clrChange>
              <a:clrFrom>
                <a:srgbClr val="FFFFFF"/>
              </a:clrFrom>
              <a:clrTo>
                <a:srgbClr val="FFFFFF">
                  <a:alpha val="0"/>
                </a:srgbClr>
              </a:clrTo>
            </a:clrChange>
          </a:blip>
          <a:srcRect l="435" r="435"/>
          <a:stretch>
            <a:fillRect/>
          </a:stretch>
        </p:blipFill>
        <p:spPr>
          <a:xfrm>
            <a:off x="4343400" y="742950"/>
            <a:ext cx="2607142" cy="1805391"/>
          </a:xfrm>
          <a:prstGeom prst="rect">
            <a:avLst/>
          </a:prstGeom>
          <a:ln w="12700" cap="flat">
            <a:noFill/>
            <a:miter lim="400000"/>
          </a:ln>
          <a:effectLst/>
        </p:spPr>
      </p:pic>
      <p:sp>
        <p:nvSpPr>
          <p:cNvPr id="263" name="Body Level One…"/>
          <p:cNvSpPr txBox="1"/>
          <p:nvPr/>
        </p:nvSpPr>
        <p:spPr>
          <a:xfrm>
            <a:off x="4648200" y="2724150"/>
            <a:ext cx="3886200" cy="1905000"/>
          </a:xfrm>
          <a:prstGeom prst="roundRect">
            <a:avLst/>
          </a:prstGeom>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lIns="19050" tIns="19050" rIns="19050" bIns="19050">
            <a:normAutofit fontScale="92500" lnSpcReduction="20000"/>
          </a:bodyPr>
          <a:lstStyle/>
          <a:p>
            <a:pPr marL="201168" indent="-201168" defTabSz="804651">
              <a:lnSpc>
                <a:spcPct val="90000"/>
              </a:lnSpc>
              <a:spcBef>
                <a:spcPts val="1463"/>
              </a:spcBef>
              <a:buClr>
                <a:schemeClr val="tx1"/>
              </a:buClr>
              <a:buSzPct val="123000"/>
              <a:buChar char="•"/>
              <a:defRPr sz="4224"/>
            </a:pPr>
            <a:r>
              <a:rPr sz="1500">
                <a:latin typeface="Cambria" pitchFamily="18" charset="0"/>
              </a:rPr>
              <a:t>Random Forest gives highest accuracy </a:t>
            </a:r>
          </a:p>
          <a:p>
            <a:pPr marL="201168" indent="-201168" defTabSz="804651">
              <a:lnSpc>
                <a:spcPct val="90000"/>
              </a:lnSpc>
              <a:spcBef>
                <a:spcPts val="1463"/>
              </a:spcBef>
              <a:buClr>
                <a:schemeClr val="tx1"/>
              </a:buClr>
              <a:buSzPct val="123000"/>
              <a:buChar char="•"/>
              <a:defRPr sz="4224"/>
            </a:pPr>
            <a:r>
              <a:rPr sz="1500">
                <a:latin typeface="Cambria" pitchFamily="18" charset="0"/>
              </a:rPr>
              <a:t>Accuracy is not reliable parameter for imbalance dataset</a:t>
            </a:r>
          </a:p>
          <a:p>
            <a:pPr marL="201168" indent="-201168" defTabSz="804651">
              <a:lnSpc>
                <a:spcPct val="90000"/>
              </a:lnSpc>
              <a:spcBef>
                <a:spcPts val="1463"/>
              </a:spcBef>
              <a:buClr>
                <a:schemeClr val="tx1"/>
              </a:buClr>
              <a:buSzPct val="123000"/>
              <a:buChar char="•"/>
              <a:defRPr sz="4224"/>
            </a:pPr>
            <a:r>
              <a:rPr sz="1500">
                <a:latin typeface="Cambria" pitchFamily="18" charset="0"/>
              </a:rPr>
              <a:t>Precision, Recall, and F-Beta as parameter</a:t>
            </a:r>
          </a:p>
          <a:p>
            <a:pPr defTabSz="804651">
              <a:lnSpc>
                <a:spcPct val="90000"/>
              </a:lnSpc>
              <a:spcBef>
                <a:spcPts val="1463"/>
              </a:spcBef>
              <a:defRPr sz="4224" b="1" i="1">
                <a:solidFill>
                  <a:schemeClr val="accent5">
                    <a:lumOff val="-9843"/>
                  </a:schemeClr>
                </a:solidFill>
              </a:defRPr>
            </a:pPr>
            <a:r>
              <a:rPr sz="1500">
                <a:solidFill>
                  <a:schemeClr val="accent2">
                    <a:lumMod val="75000"/>
                  </a:schemeClr>
                </a:solidFill>
                <a:latin typeface="Cambria" pitchFamily="18" charset="0"/>
              </a:rPr>
              <a:t>***With respect to our problem, it is best to choose a model that can give a high recall power***</a:t>
            </a:r>
          </a:p>
        </p:txBody>
      </p:sp>
      <p:sp>
        <p:nvSpPr>
          <p:cNvPr id="11" name="Machine Learning Modeling"/>
          <p:cNvSpPr txBox="1">
            <a:spLocks noGrp="1"/>
          </p:cNvSpPr>
          <p:nvPr>
            <p:ph type="title"/>
          </p:nvPr>
        </p:nvSpPr>
        <p:spPr>
          <a:xfrm>
            <a:off x="109538" y="133350"/>
            <a:ext cx="4995862" cy="638175"/>
          </a:xfrm>
          <a:prstGeom prst="rect">
            <a:avLst/>
          </a:prstGeom>
        </p:spPr>
        <p:txBody>
          <a:bodyPr/>
          <a:lstStyle>
            <a:lvl1pPr defTabSz="1926287">
              <a:defRPr sz="6715" spc="-134">
                <a:solidFill>
                  <a:srgbClr val="000000"/>
                </a:solidFill>
              </a:defRPr>
            </a:lvl1pPr>
          </a:lstStyle>
          <a:p>
            <a:r>
              <a:rPr sz="3000">
                <a:solidFill>
                  <a:schemeClr val="accent2">
                    <a:lumMod val="60000"/>
                    <a:lumOff val="40000"/>
                  </a:schemeClr>
                </a:solidFill>
                <a:latin typeface="Arial Rounded MT Bold" pitchFamily="34" charset="0"/>
              </a:rPr>
              <a:t>Machine Learning Modeling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Machine Learning Modeling : SMOTE"/>
          <p:cNvSpPr txBox="1">
            <a:spLocks noGrp="1"/>
          </p:cNvSpPr>
          <p:nvPr>
            <p:ph type="title"/>
          </p:nvPr>
        </p:nvSpPr>
        <p:spPr>
          <a:xfrm>
            <a:off x="109732" y="209550"/>
            <a:ext cx="4322337" cy="770138"/>
          </a:xfrm>
          <a:prstGeom prst="rect">
            <a:avLst/>
          </a:prstGeom>
        </p:spPr>
        <p:txBody>
          <a:bodyPr/>
          <a:lstStyle>
            <a:lvl1pPr defTabSz="1511769">
              <a:defRPr sz="5270" spc="-105">
                <a:solidFill>
                  <a:srgbClr val="000000"/>
                </a:solidFill>
              </a:defRPr>
            </a:lvl1pPr>
          </a:lstStyle>
          <a:p>
            <a:r>
              <a:rPr sz="2500">
                <a:solidFill>
                  <a:schemeClr val="accent1"/>
                </a:solidFill>
                <a:latin typeface="Arial Rounded MT Bold" pitchFamily="34" charset="0"/>
              </a:rPr>
              <a:t>Machine Learning Modeling : </a:t>
            </a:r>
            <a:r>
              <a:rPr sz="2500" b="1">
                <a:solidFill>
                  <a:schemeClr val="accent1"/>
                </a:solidFill>
                <a:latin typeface="Arial Rounded MT Bold" pitchFamily="34" charset="0"/>
              </a:rPr>
              <a:t>SMOTE</a:t>
            </a:r>
          </a:p>
        </p:txBody>
      </p:sp>
      <p:pic>
        <p:nvPicPr>
          <p:cNvPr id="266" name="Screen Shot 2022-02-11 at 03.39.43.png" descr="Screen Shot 2022-02-11 at 03.39.43.png"/>
          <p:cNvPicPr>
            <a:picLocks noChangeAspect="1"/>
          </p:cNvPicPr>
          <p:nvPr/>
        </p:nvPicPr>
        <p:blipFill>
          <a:blip r:embed="rId2">
            <a:clrChange>
              <a:clrFrom>
                <a:srgbClr val="FFFFFF"/>
              </a:clrFrom>
              <a:clrTo>
                <a:srgbClr val="FFFFFF">
                  <a:alpha val="0"/>
                </a:srgbClr>
              </a:clrTo>
            </a:clrChange>
          </a:blip>
          <a:srcRect/>
          <a:stretch>
            <a:fillRect/>
          </a:stretch>
        </p:blipFill>
        <p:spPr>
          <a:xfrm>
            <a:off x="152400" y="895350"/>
            <a:ext cx="3301821" cy="3671056"/>
          </a:xfrm>
          <a:prstGeom prst="rect">
            <a:avLst/>
          </a:prstGeom>
          <a:ln w="12700" cap="flat">
            <a:noFill/>
            <a:miter lim="400000"/>
          </a:ln>
          <a:effectLst/>
        </p:spPr>
      </p:pic>
      <p:pic>
        <p:nvPicPr>
          <p:cNvPr id="269" name="Screen Shot 2022-02-11 at 03.34.10.png" descr="Screen Shot 2022-02-11 at 03.34.10.png"/>
          <p:cNvPicPr>
            <a:picLocks noChangeAspect="1"/>
          </p:cNvPicPr>
          <p:nvPr/>
        </p:nvPicPr>
        <p:blipFill>
          <a:blip r:embed="rId3">
            <a:clrChange>
              <a:clrFrom>
                <a:srgbClr val="FFFFFF"/>
              </a:clrFrom>
              <a:clrTo>
                <a:srgbClr val="FFFFFF">
                  <a:alpha val="0"/>
                </a:srgbClr>
              </a:clrTo>
            </a:clrChange>
          </a:blip>
          <a:srcRect t="838" b="838"/>
          <a:stretch>
            <a:fillRect/>
          </a:stretch>
        </p:blipFill>
        <p:spPr>
          <a:xfrm>
            <a:off x="2971800" y="834305"/>
            <a:ext cx="3505200" cy="2042245"/>
          </a:xfrm>
          <a:prstGeom prst="rect">
            <a:avLst/>
          </a:prstGeom>
          <a:ln w="12700" cap="flat">
            <a:noFill/>
            <a:miter lim="400000"/>
          </a:ln>
          <a:effectLst/>
        </p:spPr>
      </p:pic>
      <p:pic>
        <p:nvPicPr>
          <p:cNvPr id="272" name="Screen Shot 2022-02-11 at 03.32.01.png" descr="Screen Shot 2022-02-11 at 03.32.01.png"/>
          <p:cNvPicPr>
            <a:picLocks noChangeAspect="1"/>
          </p:cNvPicPr>
          <p:nvPr/>
        </p:nvPicPr>
        <p:blipFill>
          <a:blip r:embed="rId4">
            <a:clrChange>
              <a:clrFrom>
                <a:srgbClr val="FFFFFF"/>
              </a:clrFrom>
              <a:clrTo>
                <a:srgbClr val="FFFFFF">
                  <a:alpha val="0"/>
                </a:srgbClr>
              </a:clrTo>
            </a:clrChange>
          </a:blip>
          <a:srcRect/>
          <a:stretch>
            <a:fillRect/>
          </a:stretch>
        </p:blipFill>
        <p:spPr>
          <a:xfrm>
            <a:off x="6096000" y="602016"/>
            <a:ext cx="2590800" cy="1588734"/>
          </a:xfrm>
          <a:prstGeom prst="rect">
            <a:avLst/>
          </a:prstGeom>
          <a:ln w="12700" cap="flat">
            <a:noFill/>
            <a:miter lim="400000"/>
          </a:ln>
          <a:effectLst/>
        </p:spPr>
      </p:pic>
      <p:sp>
        <p:nvSpPr>
          <p:cNvPr id="275" name="Body Level One…"/>
          <p:cNvSpPr txBox="1"/>
          <p:nvPr/>
        </p:nvSpPr>
        <p:spPr>
          <a:xfrm>
            <a:off x="3962400" y="2952750"/>
            <a:ext cx="4267200" cy="1676400"/>
          </a:xfrm>
          <a:prstGeom prst="roundRect">
            <a:avLst/>
          </a:prstGeom>
          <a:ln w="19050">
            <a:solidFill>
              <a:schemeClr val="accent1">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ormAutofit fontScale="85000" lnSpcReduction="10000"/>
          </a:bodyPr>
          <a:lstStyle/>
          <a:p>
            <a:pPr marL="228600" indent="-228600">
              <a:lnSpc>
                <a:spcPct val="90000"/>
              </a:lnSpc>
              <a:spcBef>
                <a:spcPts val="1688"/>
              </a:spcBef>
              <a:buSzPct val="123000"/>
              <a:buChar char="•"/>
              <a:defRPr sz="4300"/>
            </a:pPr>
            <a:r>
              <a:rPr sz="1500">
                <a:latin typeface="Cambria" pitchFamily="18" charset="0"/>
              </a:rPr>
              <a:t>Recall increases from 79.80 to 84.61</a:t>
            </a:r>
          </a:p>
          <a:p>
            <a:pPr marL="228600" indent="-228600">
              <a:lnSpc>
                <a:spcPct val="90000"/>
              </a:lnSpc>
              <a:spcBef>
                <a:spcPts val="1688"/>
              </a:spcBef>
              <a:buSzPct val="123000"/>
              <a:buChar char="•"/>
              <a:defRPr sz="4300"/>
            </a:pPr>
            <a:r>
              <a:rPr sz="1500">
                <a:latin typeface="Cambria" pitchFamily="18" charset="0"/>
              </a:rPr>
              <a:t>Precision decreases from 95.40 to 87.70</a:t>
            </a:r>
          </a:p>
          <a:p>
            <a:pPr marL="228600" indent="-228600">
              <a:lnSpc>
                <a:spcPct val="90000"/>
              </a:lnSpc>
              <a:spcBef>
                <a:spcPts val="1688"/>
              </a:spcBef>
              <a:buSzPct val="123000"/>
              <a:buChar char="•"/>
              <a:defRPr sz="4300"/>
            </a:pPr>
            <a:r>
              <a:rPr sz="1500">
                <a:latin typeface="Cambria" pitchFamily="18" charset="0"/>
              </a:rPr>
              <a:t>Accuracy decreases from  96.29 to 95.80</a:t>
            </a:r>
          </a:p>
          <a:p>
            <a:pPr>
              <a:lnSpc>
                <a:spcPct val="90000"/>
              </a:lnSpc>
              <a:spcBef>
                <a:spcPts val="1688"/>
              </a:spcBef>
              <a:defRPr sz="4300" b="1">
                <a:solidFill>
                  <a:schemeClr val="accent5">
                    <a:lumOff val="-9843"/>
                  </a:schemeClr>
                </a:solidFill>
              </a:defRPr>
            </a:pPr>
            <a:r>
              <a:rPr sz="1500">
                <a:solidFill>
                  <a:schemeClr val="accent1">
                    <a:lumMod val="75000"/>
                  </a:schemeClr>
                </a:solidFill>
                <a:latin typeface="Cambria" pitchFamily="18" charset="0"/>
              </a:rPr>
              <a:t>***The result of using SMOTE is generally an increase in recall, at the cost of lower precision***</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Hyperparameter tuning : Randomized Search"/>
          <p:cNvSpPr txBox="1">
            <a:spLocks noGrp="1"/>
          </p:cNvSpPr>
          <p:nvPr>
            <p:ph type="title"/>
          </p:nvPr>
        </p:nvSpPr>
        <p:spPr>
          <a:xfrm>
            <a:off x="109732" y="133350"/>
            <a:ext cx="5302790" cy="762000"/>
          </a:xfrm>
          <a:prstGeom prst="rect">
            <a:avLst/>
          </a:prstGeom>
        </p:spPr>
        <p:txBody>
          <a:bodyPr/>
          <a:lstStyle>
            <a:lvl1pPr defTabSz="1511769">
              <a:defRPr sz="5270" spc="-105">
                <a:solidFill>
                  <a:srgbClr val="000000"/>
                </a:solidFill>
              </a:defRPr>
            </a:lvl1pPr>
          </a:lstStyle>
          <a:p>
            <a:r>
              <a:rPr sz="2500">
                <a:solidFill>
                  <a:schemeClr val="accent1"/>
                </a:solidFill>
                <a:latin typeface="Arial Rounded MT Bold" pitchFamily="34" charset="0"/>
              </a:rPr>
              <a:t>Hyperparameter tuning : Randomized Search</a:t>
            </a:r>
          </a:p>
        </p:txBody>
      </p:sp>
      <p:sp>
        <p:nvSpPr>
          <p:cNvPr id="278" name="Body Level One…"/>
          <p:cNvSpPr txBox="1"/>
          <p:nvPr/>
        </p:nvSpPr>
        <p:spPr>
          <a:xfrm>
            <a:off x="4114800" y="3333750"/>
            <a:ext cx="4423456" cy="1319777"/>
          </a:xfrm>
          <a:prstGeom prst="roundRect">
            <a:avLst/>
          </a:prstGeom>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lIns="19050" tIns="19050" rIns="19050" bIns="19050">
            <a:normAutofit fontScale="40000" lnSpcReduction="20000"/>
          </a:bodyPr>
          <a:lstStyle/>
          <a:p>
            <a:pPr marL="285750" indent="-227013" defTabSz="658351">
              <a:lnSpc>
                <a:spcPct val="90000"/>
              </a:lnSpc>
              <a:spcBef>
                <a:spcPts val="1200"/>
              </a:spcBef>
              <a:buSzPct val="123000"/>
              <a:buChar char="•"/>
              <a:defRPr sz="3096"/>
            </a:pPr>
            <a:r>
              <a:rPr>
                <a:latin typeface="Cambria" pitchFamily="18" charset="0"/>
              </a:rPr>
              <a:t>Recall increases from 84.61 to 87.50</a:t>
            </a:r>
          </a:p>
          <a:p>
            <a:pPr marL="285750" indent="-227013" defTabSz="658351">
              <a:lnSpc>
                <a:spcPct val="90000"/>
              </a:lnSpc>
              <a:spcBef>
                <a:spcPts val="1200"/>
              </a:spcBef>
              <a:buSzPct val="123000"/>
              <a:buChar char="•"/>
              <a:defRPr sz="3096"/>
            </a:pPr>
            <a:r>
              <a:rPr>
                <a:latin typeface="Cambria" pitchFamily="18" charset="0"/>
              </a:rPr>
              <a:t>Precision decreases from 87.70 to 85.04</a:t>
            </a:r>
          </a:p>
          <a:p>
            <a:pPr marL="285750" indent="-227013" defTabSz="658351">
              <a:lnSpc>
                <a:spcPct val="90000"/>
              </a:lnSpc>
              <a:spcBef>
                <a:spcPts val="1200"/>
              </a:spcBef>
              <a:buSzPct val="123000"/>
              <a:buChar char="•"/>
              <a:defRPr sz="3096"/>
            </a:pPr>
            <a:r>
              <a:rPr>
                <a:latin typeface="Cambria" pitchFamily="18" charset="0"/>
              </a:rPr>
              <a:t>Accuracy decreases from 95.80 to 95.7</a:t>
            </a:r>
          </a:p>
          <a:p>
            <a:pPr defTabSz="658351">
              <a:lnSpc>
                <a:spcPct val="90000"/>
              </a:lnSpc>
              <a:spcBef>
                <a:spcPts val="1200"/>
              </a:spcBef>
              <a:defRPr sz="3096" b="1" i="1">
                <a:solidFill>
                  <a:schemeClr val="accent5">
                    <a:lumOff val="-9843"/>
                  </a:schemeClr>
                </a:solidFill>
              </a:defRPr>
            </a:pPr>
            <a:r>
              <a:rPr>
                <a:solidFill>
                  <a:schemeClr val="accent2">
                    <a:lumMod val="50000"/>
                  </a:schemeClr>
                </a:solidFill>
                <a:latin typeface="Cambria" pitchFamily="18" charset="0"/>
              </a:rPr>
              <a:t>**The two models are very good as the AUC score close to 1**</a:t>
            </a:r>
          </a:p>
        </p:txBody>
      </p:sp>
      <p:pic>
        <p:nvPicPr>
          <p:cNvPr id="279" name="Screen Shot 2022-02-11 at 04.20.58.png" descr="Screen Shot 2022-02-11 at 04.20.58.png"/>
          <p:cNvPicPr>
            <a:picLocks noChangeAspect="1"/>
          </p:cNvPicPr>
          <p:nvPr/>
        </p:nvPicPr>
        <p:blipFill>
          <a:blip r:embed="rId2"/>
          <a:srcRect/>
          <a:stretch>
            <a:fillRect/>
          </a:stretch>
        </p:blipFill>
        <p:spPr>
          <a:xfrm>
            <a:off x="310742" y="816261"/>
            <a:ext cx="3704633" cy="3744129"/>
          </a:xfrm>
          <a:prstGeom prst="rect">
            <a:avLst/>
          </a:prstGeom>
          <a:ln w="12700" cap="flat">
            <a:noFill/>
            <a:miter lim="400000"/>
          </a:ln>
          <a:effectLst/>
        </p:spPr>
      </p:pic>
      <p:pic>
        <p:nvPicPr>
          <p:cNvPr id="282" name="Screen Shot 2022-02-11 at 04.21.34.png" descr="Screen Shot 2022-02-11 at 04.21.34.png"/>
          <p:cNvPicPr>
            <a:picLocks noChangeAspect="1"/>
          </p:cNvPicPr>
          <p:nvPr/>
        </p:nvPicPr>
        <p:blipFill>
          <a:blip r:embed="rId3"/>
          <a:srcRect l="4547" r="4547"/>
          <a:stretch>
            <a:fillRect/>
          </a:stretch>
        </p:blipFill>
        <p:spPr>
          <a:xfrm>
            <a:off x="4800600" y="578045"/>
            <a:ext cx="4020218" cy="2603305"/>
          </a:xfrm>
          <a:prstGeom prst="rect">
            <a:avLst/>
          </a:prstGeom>
          <a:ln w="12700" cap="flat">
            <a:noFill/>
            <a:miter lim="400000"/>
          </a:ln>
          <a:effectLst/>
        </p:spPr>
      </p:pic>
      <p:sp>
        <p:nvSpPr>
          <p:cNvPr id="285" name="Body Level One…"/>
          <p:cNvSpPr txBox="1"/>
          <p:nvPr/>
        </p:nvSpPr>
        <p:spPr>
          <a:xfrm>
            <a:off x="3124200" y="895350"/>
            <a:ext cx="1706549" cy="1752600"/>
          </a:xfrm>
          <a:prstGeom prst="roundRect">
            <a:avLst/>
          </a:prstGeom>
          <a:solidFill>
            <a:srgbClr val="FFF28F"/>
          </a:solidFill>
          <a:ln w="19050">
            <a:solidFill>
              <a:schemeClr val="accent1">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ormAutofit fontScale="40000" lnSpcReduction="20000"/>
          </a:bodyPr>
          <a:lstStyle/>
          <a:p>
            <a:pPr defTabSz="557770">
              <a:lnSpc>
                <a:spcPct val="90000"/>
              </a:lnSpc>
              <a:spcBef>
                <a:spcPts val="1013"/>
              </a:spcBef>
              <a:defRPr sz="2623" b="1"/>
            </a:pPr>
            <a:r>
              <a:rPr>
                <a:latin typeface="Cambria" pitchFamily="18" charset="0"/>
              </a:rPr>
              <a:t>Best Estimator :</a:t>
            </a:r>
          </a:p>
          <a:p>
            <a:pPr marL="98621" indent="-98621" defTabSz="557770">
              <a:lnSpc>
                <a:spcPct val="90000"/>
              </a:lnSpc>
              <a:spcBef>
                <a:spcPts val="1013"/>
              </a:spcBef>
              <a:buSzPct val="100000"/>
              <a:buChar char="•"/>
              <a:defRPr sz="2623" b="1"/>
            </a:pPr>
            <a:r>
              <a:rPr>
                <a:latin typeface="Cambria" pitchFamily="18" charset="0"/>
              </a:rPr>
              <a:t>criterion : ‘entropy’</a:t>
            </a:r>
          </a:p>
          <a:p>
            <a:pPr marL="98621" indent="-98621" defTabSz="557770">
              <a:lnSpc>
                <a:spcPct val="90000"/>
              </a:lnSpc>
              <a:spcBef>
                <a:spcPts val="1013"/>
              </a:spcBef>
              <a:buSzPct val="100000"/>
              <a:buChar char="•"/>
              <a:defRPr sz="2623" b="1"/>
            </a:pPr>
            <a:r>
              <a:rPr>
                <a:latin typeface="Cambria" pitchFamily="18" charset="0"/>
              </a:rPr>
              <a:t>max_depth : 80</a:t>
            </a:r>
          </a:p>
          <a:p>
            <a:pPr marL="98621" indent="-98621" defTabSz="557770">
              <a:lnSpc>
                <a:spcPct val="90000"/>
              </a:lnSpc>
              <a:spcBef>
                <a:spcPts val="1013"/>
              </a:spcBef>
              <a:buSzPct val="100000"/>
              <a:buChar char="•"/>
              <a:defRPr sz="2623" b="1"/>
            </a:pPr>
            <a:r>
              <a:rPr>
                <a:latin typeface="Cambria" pitchFamily="18" charset="0"/>
              </a:rPr>
              <a:t>max_feature : ‘sqrt’</a:t>
            </a:r>
          </a:p>
          <a:p>
            <a:pPr marL="98621" indent="-98621" defTabSz="557770">
              <a:lnSpc>
                <a:spcPct val="90000"/>
              </a:lnSpc>
              <a:spcBef>
                <a:spcPts val="1013"/>
              </a:spcBef>
              <a:buSzPct val="100000"/>
              <a:buChar char="•"/>
              <a:defRPr sz="2623" b="1"/>
            </a:pPr>
            <a:r>
              <a:rPr>
                <a:latin typeface="Cambria" pitchFamily="18" charset="0"/>
              </a:rPr>
              <a:t>min_samples_split : 10</a:t>
            </a:r>
          </a:p>
          <a:p>
            <a:pPr marL="98621" indent="-98621" defTabSz="557770">
              <a:lnSpc>
                <a:spcPct val="90000"/>
              </a:lnSpc>
              <a:spcBef>
                <a:spcPts val="1013"/>
              </a:spcBef>
              <a:buSzPct val="100000"/>
              <a:buChar char="•"/>
              <a:defRPr sz="2623" b="1"/>
            </a:pPr>
            <a:r>
              <a:rPr>
                <a:latin typeface="Cambria" pitchFamily="18" charset="0"/>
              </a:rPr>
              <a:t>n_estimators : 20</a:t>
            </a:r>
          </a:p>
          <a:p>
            <a:pPr marL="98621" indent="-98621" defTabSz="557770">
              <a:lnSpc>
                <a:spcPct val="90000"/>
              </a:lnSpc>
              <a:spcBef>
                <a:spcPts val="1013"/>
              </a:spcBef>
              <a:buSzPct val="100000"/>
              <a:buChar char="•"/>
              <a:defRPr sz="2623" b="1"/>
            </a:pPr>
            <a:r>
              <a:rPr>
                <a:latin typeface="Cambria" pitchFamily="18" charset="0"/>
              </a:rPr>
              <a:t>random_state :  12</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Feature Importance"/>
          <p:cNvSpPr txBox="1">
            <a:spLocks noGrp="1"/>
          </p:cNvSpPr>
          <p:nvPr>
            <p:ph type="title"/>
          </p:nvPr>
        </p:nvSpPr>
        <p:spPr>
          <a:xfrm>
            <a:off x="0" y="133350"/>
            <a:ext cx="5302790" cy="689837"/>
          </a:xfrm>
          <a:prstGeom prst="rect">
            <a:avLst/>
          </a:prstGeom>
        </p:spPr>
        <p:txBody>
          <a:bodyPr/>
          <a:lstStyle>
            <a:lvl1pPr>
              <a:defRPr>
                <a:solidFill>
                  <a:srgbClr val="000000"/>
                </a:solidFill>
              </a:defRPr>
            </a:lvl1pPr>
          </a:lstStyle>
          <a:p>
            <a:r>
              <a:rPr sz="3000">
                <a:solidFill>
                  <a:schemeClr val="accent1"/>
                </a:solidFill>
                <a:latin typeface="Arial Rounded MT Bold" pitchFamily="34" charset="0"/>
              </a:rPr>
              <a:t>Feature Importance </a:t>
            </a:r>
          </a:p>
        </p:txBody>
      </p:sp>
      <p:pic>
        <p:nvPicPr>
          <p:cNvPr id="288" name="Screen Shot 2022-02-11 at 04.41.24.png" descr="Screen Shot 2022-02-11 at 04.41.24.png"/>
          <p:cNvPicPr>
            <a:picLocks noChangeAspect="1"/>
          </p:cNvPicPr>
          <p:nvPr/>
        </p:nvPicPr>
        <p:blipFill>
          <a:blip r:embed="rId2"/>
          <a:srcRect/>
          <a:stretch>
            <a:fillRect/>
          </a:stretch>
        </p:blipFill>
        <p:spPr>
          <a:xfrm>
            <a:off x="581227" y="742951"/>
            <a:ext cx="5743373" cy="3886200"/>
          </a:xfrm>
          <a:prstGeom prst="rect">
            <a:avLst/>
          </a:prstGeom>
          <a:ln w="12700" cap="flat">
            <a:noFill/>
            <a:miter lim="400000"/>
          </a:ln>
          <a:effectLst/>
        </p:spPr>
      </p:pic>
      <p:sp>
        <p:nvSpPr>
          <p:cNvPr id="291" name="Body Level One…"/>
          <p:cNvSpPr txBox="1"/>
          <p:nvPr/>
        </p:nvSpPr>
        <p:spPr>
          <a:xfrm rot="154138">
            <a:off x="5486400" y="703878"/>
            <a:ext cx="3048000" cy="2338067"/>
          </a:xfrm>
          <a:prstGeom prst="roundRect">
            <a:avLst/>
          </a:prstGeom>
          <a:solidFill>
            <a:schemeClr val="accent2">
              <a:lumMod val="40000"/>
              <a:lumOff val="60000"/>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lIns="19050" tIns="19050" rIns="19050" bIns="19050">
            <a:noAutofit/>
          </a:bodyPr>
          <a:lstStyle/>
          <a:p>
            <a:pPr marL="344488" indent="-344488" defTabSz="722358">
              <a:lnSpc>
                <a:spcPct val="90000"/>
              </a:lnSpc>
              <a:spcBef>
                <a:spcPts val="1313"/>
              </a:spcBef>
              <a:buClr>
                <a:schemeClr val="accent2">
                  <a:lumMod val="50000"/>
                </a:schemeClr>
              </a:buClr>
              <a:defRPr sz="3397" b="1"/>
            </a:pPr>
            <a:r>
              <a:rPr sz="1700">
                <a:solidFill>
                  <a:schemeClr val="accent2">
                    <a:lumMod val="50000"/>
                  </a:schemeClr>
                </a:solidFill>
                <a:latin typeface="Cambria" pitchFamily="18" charset="0"/>
              </a:rPr>
              <a:t>Top 5 feature importance </a:t>
            </a:r>
            <a:r>
              <a:rPr sz="1500">
                <a:solidFill>
                  <a:schemeClr val="accent1">
                    <a:lumMod val="50000"/>
                  </a:schemeClr>
                </a:solidFill>
                <a:latin typeface="Cambria" pitchFamily="18" charset="0"/>
              </a:rPr>
              <a:t>: </a:t>
            </a:r>
          </a:p>
          <a:p>
            <a:pPr marL="344488" indent="-344488" defTabSz="722358">
              <a:lnSpc>
                <a:spcPct val="90000"/>
              </a:lnSpc>
              <a:spcBef>
                <a:spcPts val="1313"/>
              </a:spcBef>
              <a:buClr>
                <a:schemeClr val="accent2">
                  <a:lumMod val="50000"/>
                </a:schemeClr>
              </a:buClr>
              <a:buSzPct val="100000"/>
              <a:buAutoNum type="arabicPeriod"/>
              <a:defRPr sz="3397" b="1"/>
            </a:pPr>
            <a:r>
              <a:rPr sz="1500">
                <a:solidFill>
                  <a:schemeClr val="accent1">
                    <a:lumMod val="50000"/>
                  </a:schemeClr>
                </a:solidFill>
                <a:latin typeface="Cambria" pitchFamily="18" charset="0"/>
              </a:rPr>
              <a:t>Total_Trans_CT</a:t>
            </a:r>
          </a:p>
          <a:p>
            <a:pPr marL="344488" indent="-344488" defTabSz="722358">
              <a:lnSpc>
                <a:spcPct val="90000"/>
              </a:lnSpc>
              <a:spcBef>
                <a:spcPts val="1313"/>
              </a:spcBef>
              <a:buClr>
                <a:schemeClr val="accent2">
                  <a:lumMod val="50000"/>
                </a:schemeClr>
              </a:buClr>
              <a:buSzPct val="100000"/>
              <a:buAutoNum type="arabicPeriod"/>
              <a:defRPr sz="3397" b="1"/>
            </a:pPr>
            <a:r>
              <a:rPr sz="1500">
                <a:solidFill>
                  <a:schemeClr val="accent1">
                    <a:lumMod val="50000"/>
                  </a:schemeClr>
                </a:solidFill>
                <a:latin typeface="Cambria" pitchFamily="18" charset="0"/>
              </a:rPr>
              <a:t>Total_Trans_Amt</a:t>
            </a:r>
          </a:p>
          <a:p>
            <a:pPr marL="344488" indent="-344488" defTabSz="722358">
              <a:lnSpc>
                <a:spcPct val="90000"/>
              </a:lnSpc>
              <a:spcBef>
                <a:spcPts val="1313"/>
              </a:spcBef>
              <a:buClr>
                <a:schemeClr val="accent2">
                  <a:lumMod val="50000"/>
                </a:schemeClr>
              </a:buClr>
              <a:buSzPct val="100000"/>
              <a:buAutoNum type="arabicPeriod"/>
              <a:defRPr sz="3397" b="1"/>
            </a:pPr>
            <a:r>
              <a:rPr sz="1500">
                <a:solidFill>
                  <a:schemeClr val="accent1">
                    <a:lumMod val="50000"/>
                  </a:schemeClr>
                </a:solidFill>
                <a:latin typeface="Cambria" pitchFamily="18" charset="0"/>
              </a:rPr>
              <a:t>Total_Revolvong_Bill</a:t>
            </a:r>
          </a:p>
          <a:p>
            <a:pPr marL="344488" indent="-344488" defTabSz="722358">
              <a:lnSpc>
                <a:spcPct val="90000"/>
              </a:lnSpc>
              <a:spcBef>
                <a:spcPts val="1313"/>
              </a:spcBef>
              <a:buClr>
                <a:schemeClr val="accent2">
                  <a:lumMod val="50000"/>
                </a:schemeClr>
              </a:buClr>
              <a:buSzPct val="100000"/>
              <a:buAutoNum type="arabicPeriod"/>
              <a:defRPr sz="3397" b="1"/>
            </a:pPr>
            <a:r>
              <a:rPr sz="1500">
                <a:solidFill>
                  <a:schemeClr val="accent1">
                    <a:lumMod val="50000"/>
                  </a:schemeClr>
                </a:solidFill>
                <a:latin typeface="Cambria" pitchFamily="18" charset="0"/>
              </a:rPr>
              <a:t>Total_Ct_Chng_Q4_Q1</a:t>
            </a:r>
          </a:p>
          <a:p>
            <a:pPr marL="344488" indent="-344488" defTabSz="722358">
              <a:lnSpc>
                <a:spcPct val="90000"/>
              </a:lnSpc>
              <a:spcBef>
                <a:spcPts val="1313"/>
              </a:spcBef>
              <a:buClr>
                <a:schemeClr val="accent2">
                  <a:lumMod val="50000"/>
                </a:schemeClr>
              </a:buClr>
              <a:buSzPct val="100000"/>
              <a:buAutoNum type="arabicPeriod"/>
              <a:defRPr sz="3397" b="1"/>
            </a:pPr>
            <a:r>
              <a:rPr sz="1500">
                <a:solidFill>
                  <a:schemeClr val="accent1">
                    <a:lumMod val="50000"/>
                  </a:schemeClr>
                </a:solidFill>
                <a:latin typeface="Cambria" pitchFamily="18" charset="0"/>
              </a:rPr>
              <a:t>Total_Relationship_Count</a:t>
            </a:r>
          </a:p>
        </p:txBody>
      </p:sp>
      <p:pic>
        <p:nvPicPr>
          <p:cNvPr id="4100" name="Picture 4" descr="C:\Users\User\Desktop\Pin-PNG-HD-Quality.png"/>
          <p:cNvPicPr>
            <a:picLocks noChangeAspect="1" noChangeArrowheads="1"/>
          </p:cNvPicPr>
          <p:nvPr/>
        </p:nvPicPr>
        <p:blipFill>
          <a:blip r:embed="rId3"/>
          <a:srcRect l="25055" t="18333" r="50833" b="18333"/>
          <a:stretch>
            <a:fillRect/>
          </a:stretch>
        </p:blipFill>
        <p:spPr bwMode="auto">
          <a:xfrm>
            <a:off x="7086600" y="285750"/>
            <a:ext cx="381000" cy="609600"/>
          </a:xfrm>
          <a:prstGeom prst="rect">
            <a:avLst/>
          </a:prstGeom>
          <a:noFill/>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500" b="1"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ntroduction :"/>
          <p:cNvSpPr txBox="1">
            <a:spLocks noGrp="1"/>
          </p:cNvSpPr>
          <p:nvPr>
            <p:ph type="title"/>
          </p:nvPr>
        </p:nvSpPr>
        <p:spPr>
          <a:xfrm>
            <a:off x="385412" y="788478"/>
            <a:ext cx="8239127" cy="868872"/>
          </a:xfrm>
          <a:prstGeom prst="rect">
            <a:avLst/>
          </a:prstGeom>
        </p:spPr>
        <p:txBody>
          <a:bodyPr/>
          <a:lstStyle>
            <a:lvl1pPr defTabSz="2389571">
              <a:defRPr sz="11368" spc="-227"/>
            </a:lvl1pPr>
          </a:lstStyle>
          <a:p>
            <a:r>
              <a:rPr sz="4500">
                <a:solidFill>
                  <a:schemeClr val="accent1"/>
                </a:solidFill>
                <a:latin typeface="Arial Rounded MT Bold" pitchFamily="34" charset="0"/>
              </a:rPr>
              <a:t>Introduction :</a:t>
            </a:r>
          </a:p>
        </p:txBody>
      </p:sp>
      <p:sp>
        <p:nvSpPr>
          <p:cNvPr id="159" name="Body Level One…"/>
          <p:cNvSpPr txBox="1">
            <a:spLocks noGrp="1"/>
          </p:cNvSpPr>
          <p:nvPr>
            <p:ph type="body" idx="21"/>
          </p:nvPr>
        </p:nvSpPr>
        <p:spPr>
          <a:xfrm>
            <a:off x="1066800" y="1809750"/>
            <a:ext cx="7239000" cy="914400"/>
          </a:xfrm>
          <a:prstGeom prst="roundRect">
            <a:avLst/>
          </a:prstGeom>
          <a:solidFill>
            <a:schemeClr val="accent2">
              <a:lumMod val="60000"/>
              <a:lumOff val="40000"/>
            </a:schemeClr>
          </a:solidFill>
          <a:ln>
            <a:solidFill>
              <a:schemeClr val="tx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a:lstStyle>
            <a:lvl1pPr defTabSz="338327">
              <a:defRPr sz="4144" b="0">
                <a:latin typeface="Arial"/>
                <a:ea typeface="Arial"/>
                <a:cs typeface="Arial"/>
                <a:sym typeface="Arial"/>
              </a:defRPr>
            </a:lvl1pPr>
          </a:lstStyle>
          <a:p>
            <a:pPr algn="just"/>
            <a:r>
              <a:rPr sz="1500" b="1">
                <a:latin typeface="Open Sans Light" pitchFamily="34" charset="0"/>
                <a:ea typeface="Open Sans Light" pitchFamily="34" charset="0"/>
                <a:cs typeface="Open Sans Light" pitchFamily="34" charset="0"/>
              </a:rPr>
              <a:t>This project is a part of Digital Skola Data Science project. We use different machine learning models to predict credit card churners based on a public dataset available on Kaggle.</a:t>
            </a:r>
          </a:p>
        </p:txBody>
      </p:sp>
      <p:sp>
        <p:nvSpPr>
          <p:cNvPr id="160" name="Body Level One…"/>
          <p:cNvSpPr txBox="1"/>
          <p:nvPr/>
        </p:nvSpPr>
        <p:spPr>
          <a:xfrm>
            <a:off x="2057400" y="3028950"/>
            <a:ext cx="5029200" cy="1436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ormAutofit fontScale="92500" lnSpcReduction="10000"/>
          </a:bodyPr>
          <a:lstStyle/>
          <a:p>
            <a:pPr defTabSz="145733">
              <a:buClr>
                <a:schemeClr val="tx1"/>
              </a:buClr>
              <a:defRPr sz="4760">
                <a:solidFill>
                  <a:srgbClr val="FFFFFF"/>
                </a:solidFill>
                <a:latin typeface="Arial"/>
                <a:ea typeface="Arial"/>
                <a:cs typeface="Arial"/>
                <a:sym typeface="Arial"/>
              </a:defRPr>
            </a:pPr>
            <a:r>
              <a:rPr sz="1500">
                <a:solidFill>
                  <a:schemeClr val="tx1"/>
                </a:solidFill>
                <a:latin typeface="Open Sans" pitchFamily="34" charset="0"/>
                <a:ea typeface="Open Sans" pitchFamily="34" charset="0"/>
                <a:cs typeface="Open Sans" pitchFamily="34" charset="0"/>
              </a:rPr>
              <a:t>Our focus :</a:t>
            </a:r>
          </a:p>
          <a:p>
            <a:pPr defTabSz="145733">
              <a:buClr>
                <a:schemeClr val="tx1"/>
              </a:buClr>
              <a:defRPr sz="4760">
                <a:solidFill>
                  <a:srgbClr val="FFFFFF"/>
                </a:solidFill>
                <a:latin typeface="Arial"/>
                <a:ea typeface="Arial"/>
                <a:cs typeface="Arial"/>
                <a:sym typeface="Arial"/>
              </a:defRPr>
            </a:pPr>
            <a:endParaRPr sz="1500">
              <a:solidFill>
                <a:schemeClr val="tx1"/>
              </a:solidFill>
              <a:latin typeface="Open Sans" pitchFamily="34" charset="0"/>
              <a:ea typeface="Open Sans" pitchFamily="34" charset="0"/>
              <a:cs typeface="Open Sans" pitchFamily="34" charset="0"/>
            </a:endParaRPr>
          </a:p>
          <a:p>
            <a:pPr marL="396875" indent="-396875" defTabSz="145733">
              <a:buClr>
                <a:schemeClr val="tx1"/>
              </a:buClr>
              <a:buSzPct val="100000"/>
              <a:buAutoNum type="arabicPeriod"/>
              <a:defRPr sz="4760">
                <a:solidFill>
                  <a:srgbClr val="FFFFFF"/>
                </a:solidFill>
                <a:latin typeface="Arial"/>
                <a:ea typeface="Arial"/>
                <a:cs typeface="Arial"/>
                <a:sym typeface="Arial"/>
              </a:defRPr>
            </a:pPr>
            <a:r>
              <a:rPr sz="1500">
                <a:solidFill>
                  <a:schemeClr val="tx1"/>
                </a:solidFill>
                <a:latin typeface="Open Sans" pitchFamily="34" charset="0"/>
                <a:ea typeface="Open Sans" pitchFamily="34" charset="0"/>
                <a:cs typeface="Open Sans" pitchFamily="34" charset="0"/>
              </a:rPr>
              <a:t>Problem Understanding </a:t>
            </a:r>
          </a:p>
          <a:p>
            <a:pPr marL="396875" indent="-396875" defTabSz="145733">
              <a:buClr>
                <a:schemeClr val="tx1"/>
              </a:buClr>
              <a:buSzPct val="100000"/>
              <a:buAutoNum type="arabicPeriod"/>
              <a:defRPr sz="4760">
                <a:solidFill>
                  <a:srgbClr val="FFFFFF"/>
                </a:solidFill>
                <a:latin typeface="Arial"/>
                <a:ea typeface="Arial"/>
                <a:cs typeface="Arial"/>
                <a:sym typeface="Arial"/>
              </a:defRPr>
            </a:pPr>
            <a:r>
              <a:rPr sz="1500">
                <a:solidFill>
                  <a:schemeClr val="tx1"/>
                </a:solidFill>
                <a:latin typeface="Open Sans" pitchFamily="34" charset="0"/>
                <a:ea typeface="Open Sans" pitchFamily="34" charset="0"/>
                <a:cs typeface="Open Sans" pitchFamily="34" charset="0"/>
              </a:rPr>
              <a:t>Data Identification </a:t>
            </a:r>
          </a:p>
          <a:p>
            <a:pPr marL="396875" indent="-396875" defTabSz="145733">
              <a:buClr>
                <a:schemeClr val="tx1"/>
              </a:buClr>
              <a:buSzPct val="100000"/>
              <a:buAutoNum type="arabicPeriod"/>
              <a:defRPr sz="4760">
                <a:solidFill>
                  <a:srgbClr val="FFFFFF"/>
                </a:solidFill>
                <a:latin typeface="Arial"/>
                <a:ea typeface="Arial"/>
                <a:cs typeface="Arial"/>
                <a:sym typeface="Arial"/>
              </a:defRPr>
            </a:pPr>
            <a:r>
              <a:rPr sz="1500">
                <a:solidFill>
                  <a:schemeClr val="tx1"/>
                </a:solidFill>
                <a:latin typeface="Open Sans" pitchFamily="34" charset="0"/>
                <a:ea typeface="Open Sans" pitchFamily="34" charset="0"/>
                <a:cs typeface="Open Sans" pitchFamily="34" charset="0"/>
              </a:rPr>
              <a:t>Data Exploration and Visualization </a:t>
            </a:r>
          </a:p>
          <a:p>
            <a:pPr marL="396875" indent="-396875" defTabSz="145733">
              <a:buClr>
                <a:schemeClr val="tx1"/>
              </a:buClr>
              <a:buSzPct val="100000"/>
              <a:buAutoNum type="arabicPeriod"/>
              <a:defRPr sz="4760">
                <a:solidFill>
                  <a:srgbClr val="FFFFFF"/>
                </a:solidFill>
                <a:latin typeface="Arial"/>
                <a:ea typeface="Arial"/>
                <a:cs typeface="Arial"/>
                <a:sym typeface="Arial"/>
              </a:defRPr>
            </a:pPr>
            <a:r>
              <a:rPr sz="1500">
                <a:solidFill>
                  <a:schemeClr val="tx1"/>
                </a:solidFill>
                <a:latin typeface="Open Sans" pitchFamily="34" charset="0"/>
                <a:ea typeface="Open Sans" pitchFamily="34" charset="0"/>
                <a:cs typeface="Open Sans" pitchFamily="34" charset="0"/>
              </a:rPr>
              <a:t>Data Pre-processing </a:t>
            </a:r>
          </a:p>
          <a:p>
            <a:pPr marL="396875" indent="-396875" defTabSz="145733">
              <a:buClr>
                <a:schemeClr val="tx1"/>
              </a:buClr>
              <a:buSzPct val="100000"/>
              <a:buAutoNum type="arabicPeriod"/>
              <a:defRPr sz="4760">
                <a:solidFill>
                  <a:srgbClr val="FFFFFF"/>
                </a:solidFill>
                <a:latin typeface="Arial"/>
                <a:ea typeface="Arial"/>
                <a:cs typeface="Arial"/>
                <a:sym typeface="Arial"/>
              </a:defRPr>
            </a:pPr>
            <a:r>
              <a:rPr sz="1500">
                <a:solidFill>
                  <a:schemeClr val="tx1"/>
                </a:solidFill>
                <a:latin typeface="Open Sans" pitchFamily="34" charset="0"/>
                <a:ea typeface="Open Sans" pitchFamily="34" charset="0"/>
                <a:cs typeface="Open Sans" pitchFamily="34" charset="0"/>
              </a:rPr>
              <a:t>Machine Learning Modeling and Evaluation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opulasi, Sampel, Statistik dan Parameter"/>
          <p:cNvSpPr txBox="1">
            <a:spLocks noGrp="1"/>
          </p:cNvSpPr>
          <p:nvPr>
            <p:ph type="title"/>
          </p:nvPr>
        </p:nvSpPr>
        <p:spPr>
          <a:xfrm>
            <a:off x="1027950" y="514350"/>
            <a:ext cx="7088100" cy="685800"/>
          </a:xfrm>
          <a:prstGeom prst="rect">
            <a:avLst/>
          </a:prstGeom>
        </p:spPr>
        <p:txBody>
          <a:bodyPr/>
          <a:lstStyle>
            <a:lvl1pPr>
              <a:defRPr spc="-200"/>
            </a:lvl1pPr>
          </a:lstStyle>
          <a:p>
            <a:r>
              <a:rPr sz="3500">
                <a:solidFill>
                  <a:schemeClr val="accent1"/>
                </a:solidFill>
                <a:latin typeface="Arial Rounded MT Bold" pitchFamily="34" charset="0"/>
              </a:rPr>
              <a:t>Problem Understanding</a:t>
            </a:r>
          </a:p>
        </p:txBody>
      </p:sp>
      <p:sp>
        <p:nvSpPr>
          <p:cNvPr id="163" name="Perbedaan antara Populasi dan Sample"/>
          <p:cNvSpPr txBox="1">
            <a:spLocks noGrp="1"/>
          </p:cNvSpPr>
          <p:nvPr>
            <p:ph type="body" idx="4294967295"/>
          </p:nvPr>
        </p:nvSpPr>
        <p:spPr>
          <a:xfrm>
            <a:off x="1066800" y="1276350"/>
            <a:ext cx="7010400" cy="2209800"/>
          </a:xfrm>
          <a:prstGeom prst="round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a:lstStyle/>
          <a:p>
            <a:pPr marL="55563" indent="0" algn="just" defTabSz="222885">
              <a:buNone/>
              <a:defRPr sz="4320"/>
            </a:pPr>
            <a:r>
              <a:rPr sz="2000" b="1">
                <a:latin typeface="Open Sans Light" pitchFamily="34" charset="0"/>
                <a:ea typeface="Open Sans Light" pitchFamily="34" charset="0"/>
                <a:cs typeface="Open Sans Light" pitchFamily="34" charset="0"/>
              </a:rPr>
              <a:t>What is the issue ?</a:t>
            </a:r>
          </a:p>
          <a:p>
            <a:pPr marL="55563" indent="0" algn="just" defTabSz="222885">
              <a:buNone/>
              <a:defRPr sz="4320"/>
            </a:pPr>
            <a:r>
              <a:rPr sz="1500" b="1">
                <a:latin typeface="Open Sans Light" pitchFamily="34" charset="0"/>
                <a:ea typeface="Open Sans Light" pitchFamily="34" charset="0"/>
                <a:cs typeface="Open Sans Light" pitchFamily="34" charset="0"/>
              </a:rPr>
              <a:t>Bank X detected a steep fall of credit card users which contributed significantly to their annual income. Retaining credit card user is vital to ensure their steady income through numerous fee charged from credit card transaction. Therefore, this analysis is used to help predict customers who are likely to churn based on their profile and transaction history. In addition, we will investigate most influential area that subjected for improvement.</a:t>
            </a:r>
          </a:p>
        </p:txBody>
      </p:sp>
      <p:sp>
        <p:nvSpPr>
          <p:cNvPr id="164" name="Problem statement :…"/>
          <p:cNvSpPr txBox="1"/>
          <p:nvPr/>
        </p:nvSpPr>
        <p:spPr>
          <a:xfrm>
            <a:off x="1138069" y="3486150"/>
            <a:ext cx="6939131" cy="1064121"/>
          </a:xfrm>
          <a:prstGeom prst="roundRect">
            <a:avLst/>
          </a:prstGeom>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lnRef>
          <a:fillRef idx="1">
            <a:schemeClr val="lt1"/>
          </a:fillRef>
          <a:effectRef idx="0">
            <a:schemeClr val="accent1"/>
          </a:effectRef>
          <a:fontRef idx="minor">
            <a:schemeClr val="dk1"/>
          </a:fontRef>
        </p:style>
        <p:txBody>
          <a:bodyPr wrap="square" lIns="19050" tIns="19050" rIns="19050" bIns="19050" anchor="ctr">
            <a:spAutoFit/>
          </a:bodyPr>
          <a:lstStyle/>
          <a:p>
            <a:pPr defTabSz="171450">
              <a:defRPr sz="4700">
                <a:solidFill>
                  <a:srgbClr val="FFFFFF"/>
                </a:solidFill>
                <a:latin typeface="+mj-lt"/>
                <a:ea typeface="+mj-ea"/>
                <a:cs typeface="+mj-cs"/>
                <a:sym typeface="Helvetica"/>
              </a:defRPr>
            </a:pPr>
            <a:r>
              <a:rPr sz="1500" b="1">
                <a:solidFill>
                  <a:schemeClr val="tx1"/>
                </a:solidFill>
                <a:latin typeface="Open Sans Light" pitchFamily="34" charset="0"/>
                <a:ea typeface="Open Sans Light" pitchFamily="34" charset="0"/>
                <a:cs typeface="Open Sans Light" pitchFamily="34" charset="0"/>
              </a:rPr>
              <a:t>Problem statement :</a:t>
            </a:r>
          </a:p>
          <a:p>
            <a:pPr defTabSz="171450">
              <a:defRPr sz="4700">
                <a:solidFill>
                  <a:srgbClr val="FFFFFF"/>
                </a:solidFill>
                <a:latin typeface="+mj-lt"/>
                <a:ea typeface="+mj-ea"/>
                <a:cs typeface="+mj-cs"/>
                <a:sym typeface="Helvetica"/>
              </a:defRPr>
            </a:pPr>
            <a:endParaRPr sz="1500" b="1">
              <a:solidFill>
                <a:schemeClr val="tx1"/>
              </a:solidFill>
              <a:latin typeface="Open Sans Light" pitchFamily="34" charset="0"/>
              <a:ea typeface="Open Sans Light" pitchFamily="34" charset="0"/>
              <a:cs typeface="Open Sans Light" pitchFamily="34" charset="0"/>
              <a:sym typeface="Times Roman"/>
            </a:endParaRPr>
          </a:p>
          <a:p>
            <a:pPr defTabSz="171450">
              <a:defRPr sz="4700">
                <a:solidFill>
                  <a:srgbClr val="FFFFFF"/>
                </a:solidFill>
                <a:latin typeface="+mj-lt"/>
                <a:ea typeface="+mj-ea"/>
                <a:cs typeface="+mj-cs"/>
                <a:sym typeface="Helvetica"/>
              </a:defRPr>
            </a:pPr>
            <a:r>
              <a:rPr sz="1500" b="1">
                <a:solidFill>
                  <a:schemeClr val="tx1"/>
                </a:solidFill>
                <a:latin typeface="Open Sans Light" pitchFamily="34" charset="0"/>
                <a:ea typeface="Open Sans Light" pitchFamily="34" charset="0"/>
                <a:cs typeface="Open Sans Light" pitchFamily="34" charset="0"/>
              </a:rPr>
              <a:t>Will customer X stop using credit card based on his/her characteristic and transaction history ?</a:t>
            </a:r>
            <a:endParaRPr sz="1500" b="1">
              <a:solidFill>
                <a:schemeClr val="tx1"/>
              </a:solidFill>
              <a:latin typeface="Open Sans Light" pitchFamily="34" charset="0"/>
              <a:ea typeface="Open Sans Light" pitchFamily="34" charset="0"/>
              <a:cs typeface="Open Sans Light" pitchFamily="34" charset="0"/>
              <a:sym typeface="Times Roman"/>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a:t>
            </a:fld>
            <a:endParaRPr lang="en"/>
          </a:p>
        </p:txBody>
      </p:sp>
      <p:sp>
        <p:nvSpPr>
          <p:cNvPr id="21" name="Data dalam statistik dikelompokan menjadi Kategorik dan Numerikal"/>
          <p:cNvSpPr txBox="1"/>
          <p:nvPr/>
        </p:nvSpPr>
        <p:spPr>
          <a:xfrm>
            <a:off x="609600" y="1008706"/>
            <a:ext cx="3810000" cy="496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l" defTabSz="784225">
              <a:defRPr sz="5200" b="1">
                <a:solidFill>
                  <a:srgbClr val="FFFFFF"/>
                </a:solidFill>
              </a:defRPr>
            </a:lvl1pPr>
          </a:lstStyle>
          <a:p>
            <a:pPr algn="ctr"/>
            <a:r>
              <a:rPr sz="2000">
                <a:solidFill>
                  <a:schemeClr val="tx1"/>
                </a:solidFill>
                <a:latin typeface="Arial Rounded MT Bold" pitchFamily="34" charset="0"/>
                <a:ea typeface="Open Sans" pitchFamily="34" charset="0"/>
                <a:cs typeface="Open Sans" pitchFamily="34" charset="0"/>
              </a:rPr>
              <a:t>Step by step action taken :</a:t>
            </a:r>
          </a:p>
        </p:txBody>
      </p:sp>
      <p:sp>
        <p:nvSpPr>
          <p:cNvPr id="22" name="Tipe Data dalam Statistik"/>
          <p:cNvSpPr txBox="1">
            <a:spLocks/>
          </p:cNvSpPr>
          <p:nvPr/>
        </p:nvSpPr>
        <p:spPr>
          <a:xfrm>
            <a:off x="381000" y="-19050"/>
            <a:ext cx="2819400" cy="1143000"/>
          </a:xfrm>
          <a:prstGeom prst="rect">
            <a:avLst/>
          </a:prstGeom>
          <a:noFill/>
          <a:ln>
            <a:noFill/>
          </a:ln>
        </p:spPr>
        <p:txBody>
          <a:bodyPr spcFirstLastPara="1" wrap="square" lIns="91425" tIns="91425" rIns="91425" bIns="91425" anchor="b" anchorCtr="0">
            <a:noAutofit/>
          </a:bodyPr>
          <a:lstStyle>
            <a:lvl1pPr>
              <a:defRPr spc="-200"/>
            </a:lvl1pPr>
          </a:lstStyle>
          <a:p>
            <a:pPr marL="287338" marR="0" lvl="0" indent="-287338" defTabSz="914400" rtl="0" eaLnBrk="1" fontAlgn="auto" latinLnBrk="0" hangingPunct="1">
              <a:lnSpc>
                <a:spcPct val="100000"/>
              </a:lnSpc>
              <a:spcBef>
                <a:spcPts val="0"/>
              </a:spcBef>
              <a:spcAft>
                <a:spcPts val="0"/>
              </a:spcAft>
              <a:buClr>
                <a:srgbClr val="979CB8"/>
              </a:buClr>
              <a:buSzPts val="2600"/>
              <a:buFont typeface="Shadows Into Light"/>
              <a:buNone/>
              <a:tabLst>
                <a:tab pos="627063" algn="l"/>
              </a:tabLst>
              <a:defRPr/>
            </a:pPr>
            <a:r>
              <a:rPr kumimoji="0" lang="en-US" sz="3000" b="0" i="0" u="none" strike="noStrike" kern="0" cap="none" spc="-200" normalizeH="0" baseline="0" noProof="0" dirty="0">
                <a:ln>
                  <a:noFill/>
                </a:ln>
                <a:solidFill>
                  <a:schemeClr val="accent1"/>
                </a:solidFill>
                <a:effectLst/>
                <a:uLnTx/>
                <a:uFillTx/>
                <a:latin typeface="Arial Rounded MT Bold" pitchFamily="34" charset="0"/>
                <a:ea typeface="Shadows Into Light"/>
                <a:cs typeface="Shadows Into Light"/>
                <a:sym typeface="Shadows Into Light"/>
              </a:rPr>
              <a:t>Flow chart : </a:t>
            </a:r>
          </a:p>
          <a:p>
            <a:pPr marL="287338" marR="0" lvl="0" indent="52388" defTabSz="914400" rtl="0" eaLnBrk="1" fontAlgn="auto" latinLnBrk="0" hangingPunct="1">
              <a:lnSpc>
                <a:spcPct val="100000"/>
              </a:lnSpc>
              <a:spcBef>
                <a:spcPts val="0"/>
              </a:spcBef>
              <a:spcAft>
                <a:spcPts val="0"/>
              </a:spcAft>
              <a:buClr>
                <a:srgbClr val="979CB8"/>
              </a:buClr>
              <a:buSzPts val="2600"/>
              <a:buFont typeface="Shadows Into Light"/>
              <a:buNone/>
              <a:tabLst>
                <a:tab pos="287338" algn="l"/>
                <a:tab pos="627063" algn="l"/>
              </a:tabLst>
              <a:defRPr/>
            </a:pPr>
            <a:r>
              <a:rPr kumimoji="0" lang="en-US" sz="3000" b="0" i="0" u="none" strike="noStrike" kern="0" cap="none" spc="-200" normalizeH="0" baseline="0" noProof="0" dirty="0">
                <a:ln>
                  <a:noFill/>
                </a:ln>
                <a:solidFill>
                  <a:schemeClr val="accent1"/>
                </a:solidFill>
                <a:effectLst/>
                <a:uLnTx/>
                <a:uFillTx/>
                <a:latin typeface="Arial Rounded MT Bold" pitchFamily="34" charset="0"/>
                <a:ea typeface="Shadows Into Light"/>
                <a:cs typeface="Shadows Into Light"/>
                <a:sym typeface="Shadows Into Light"/>
              </a:rPr>
              <a:t>Methodology</a:t>
            </a:r>
          </a:p>
        </p:txBody>
      </p:sp>
      <p:pic>
        <p:nvPicPr>
          <p:cNvPr id="25" name="Screen Shot 2022-01-04 at 00.28.20.png" descr="Screen Shot 2022-01-04 at 00.28.20.png"/>
          <p:cNvPicPr>
            <a:picLocks noChangeAspect="1"/>
          </p:cNvPicPr>
          <p:nvPr/>
        </p:nvPicPr>
        <p:blipFill>
          <a:blip r:embed="rId2"/>
          <a:srcRect/>
          <a:stretch>
            <a:fillRect/>
          </a:stretch>
        </p:blipFill>
        <p:spPr>
          <a:xfrm>
            <a:off x="5181600" y="590550"/>
            <a:ext cx="2964873" cy="1447800"/>
          </a:xfrm>
          <a:prstGeom prst="rect">
            <a:avLst/>
          </a:prstGeom>
          <a:ln w="12700" cap="flat">
            <a:noFill/>
            <a:miter lim="400000"/>
          </a:ln>
          <a:effectLst/>
        </p:spPr>
      </p:pic>
      <p:grpSp>
        <p:nvGrpSpPr>
          <p:cNvPr id="33" name="Group 32"/>
          <p:cNvGrpSpPr/>
          <p:nvPr/>
        </p:nvGrpSpPr>
        <p:grpSpPr>
          <a:xfrm>
            <a:off x="609600" y="1504950"/>
            <a:ext cx="7543800" cy="3124200"/>
            <a:chOff x="609600" y="1504950"/>
            <a:chExt cx="7543800" cy="3124200"/>
          </a:xfrm>
        </p:grpSpPr>
        <p:sp>
          <p:nvSpPr>
            <p:cNvPr id="5" name="Problem Identification"/>
            <p:cNvSpPr/>
            <p:nvPr/>
          </p:nvSpPr>
          <p:spPr>
            <a:xfrm>
              <a:off x="3581400" y="1504950"/>
              <a:ext cx="1180316" cy="47654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gradFill>
              <a:gsLst>
                <a:gs pos="0">
                  <a:schemeClr val="accent1">
                    <a:hueOff val="866494"/>
                    <a:lumOff val="43881"/>
                  </a:schemeClr>
                </a:gs>
                <a:gs pos="35000">
                  <a:srgbClr val="B8D3FF"/>
                </a:gs>
                <a:gs pos="100000">
                  <a:schemeClr val="accent1">
                    <a:hueOff val="941626"/>
                    <a:lumOff val="58226"/>
                  </a:schemeClr>
                </a:gs>
              </a:gsLst>
              <a:lin ang="16200000"/>
            </a:gra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lvl1pPr>
            </a:lstStyle>
            <a:p>
              <a:pPr algn="ctr"/>
              <a:r>
                <a:rPr sz="1200">
                  <a:latin typeface="Cambria" pitchFamily="18" charset="0"/>
                  <a:ea typeface="Open Sans" pitchFamily="34" charset="0"/>
                  <a:cs typeface="Open Sans" pitchFamily="34" charset="0"/>
                </a:rPr>
                <a:t>Problem Identification </a:t>
              </a:r>
            </a:p>
          </p:txBody>
        </p:sp>
        <p:sp>
          <p:nvSpPr>
            <p:cNvPr id="6" name="Data Collection"/>
            <p:cNvSpPr/>
            <p:nvPr/>
          </p:nvSpPr>
          <p:spPr>
            <a:xfrm>
              <a:off x="3657600" y="2190750"/>
              <a:ext cx="1066651" cy="45720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gradFill>
              <a:gsLst>
                <a:gs pos="0">
                  <a:schemeClr val="accent1">
                    <a:hueOff val="866494"/>
                    <a:lumOff val="43881"/>
                  </a:schemeClr>
                </a:gs>
                <a:gs pos="35000">
                  <a:srgbClr val="B8D3FF"/>
                </a:gs>
                <a:gs pos="100000">
                  <a:schemeClr val="accent1">
                    <a:hueOff val="941626"/>
                    <a:lumOff val="58226"/>
                  </a:schemeClr>
                </a:gs>
              </a:gsLst>
              <a:lin ang="16200000"/>
            </a:gra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800"/>
              </a:lvl1pPr>
            </a:lstStyle>
            <a:p>
              <a:pPr algn="ctr"/>
              <a:r>
                <a:rPr sz="1200">
                  <a:latin typeface="Cambria" pitchFamily="18" charset="0"/>
                  <a:ea typeface="Open Sans" pitchFamily="34" charset="0"/>
                  <a:cs typeface="Open Sans" pitchFamily="34" charset="0"/>
                </a:rPr>
                <a:t>Data Collection </a:t>
              </a:r>
            </a:p>
          </p:txBody>
        </p:sp>
        <p:sp>
          <p:nvSpPr>
            <p:cNvPr id="7" name="Line"/>
            <p:cNvSpPr/>
            <p:nvPr/>
          </p:nvSpPr>
          <p:spPr>
            <a:xfrm flipH="1">
              <a:off x="4776143" y="2419350"/>
              <a:ext cx="701006" cy="0"/>
            </a:xfrm>
            <a:prstGeom prst="line">
              <a:avLst/>
            </a:prstGeom>
            <a:ln w="25400">
              <a:solidFill>
                <a:schemeClr val="accent1"/>
              </a:solidFill>
              <a:tailEnd type="triangle"/>
            </a:ln>
          </p:spPr>
          <p:txBody>
            <a:bodyPr lIns="45718" tIns="45718" rIns="45718" bIns="45718"/>
            <a:lstStyle/>
            <a:p>
              <a:pPr>
                <a:defRPr>
                  <a:solidFill>
                    <a:srgbClr val="FFFFFF"/>
                  </a:solidFill>
                </a:defRPr>
              </a:pPr>
              <a:endParaRPr/>
            </a:p>
          </p:txBody>
        </p:sp>
        <p:sp>
          <p:nvSpPr>
            <p:cNvPr id="8" name="Kaggle : http://www.kaggle.com/sakshigoyal7/credit-card-customers"/>
            <p:cNvSpPr/>
            <p:nvPr/>
          </p:nvSpPr>
          <p:spPr>
            <a:xfrm>
              <a:off x="5486400" y="2114550"/>
              <a:ext cx="2265784" cy="713419"/>
            </a:xfrm>
            <a:custGeom>
              <a:avLst/>
              <a:gdLst/>
              <a:ahLst/>
              <a:cxnLst>
                <a:cxn ang="0">
                  <a:pos x="wd2" y="hd2"/>
                </a:cxn>
                <a:cxn ang="5400000">
                  <a:pos x="wd2" y="hd2"/>
                </a:cxn>
                <a:cxn ang="10800000">
                  <a:pos x="wd2" y="hd2"/>
                </a:cxn>
                <a:cxn ang="16200000">
                  <a:pos x="wd2" y="hd2"/>
                </a:cxn>
              </a:cxnLst>
              <a:rect l="0" t="0" r="r" b="b"/>
              <a:pathLst>
                <a:path w="21600" h="21600" extrusionOk="0">
                  <a:moveTo>
                    <a:pt x="5400" y="21600"/>
                  </a:moveTo>
                  <a:cubicBezTo>
                    <a:pt x="2418" y="21600"/>
                    <a:pt x="0" y="16765"/>
                    <a:pt x="0" y="10800"/>
                  </a:cubicBezTo>
                  <a:cubicBezTo>
                    <a:pt x="0" y="4835"/>
                    <a:pt x="2418" y="0"/>
                    <a:pt x="5400" y="0"/>
                  </a:cubicBezTo>
                  <a:lnTo>
                    <a:pt x="16200" y="0"/>
                  </a:lnTo>
                  <a:cubicBezTo>
                    <a:pt x="19182" y="0"/>
                    <a:pt x="21600" y="4835"/>
                    <a:pt x="21600" y="10800"/>
                  </a:cubicBezTo>
                  <a:cubicBezTo>
                    <a:pt x="21600" y="16765"/>
                    <a:pt x="19182" y="21600"/>
                    <a:pt x="16200" y="21600"/>
                  </a:cubicBezTo>
                  <a:lnTo>
                    <a:pt x="5400" y="21600"/>
                  </a:lnTo>
                  <a:close/>
                </a:path>
              </a:pathLst>
            </a:custGeom>
            <a:gradFill>
              <a:gsLst>
                <a:gs pos="0">
                  <a:schemeClr val="accent5">
                    <a:hueOff val="-283578"/>
                    <a:satOff val="10358"/>
                    <a:lumOff val="35662"/>
                  </a:schemeClr>
                </a:gs>
                <a:gs pos="35000">
                  <a:srgbClr val="FFC9C9"/>
                </a:gs>
                <a:gs pos="100000">
                  <a:schemeClr val="accent5">
                    <a:hueOff val="-290422"/>
                    <a:satOff val="10358"/>
                    <a:lumOff val="46746"/>
                  </a:schemeClr>
                </a:gs>
              </a:gsLst>
              <a:lin ang="16200000"/>
            </a:gra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defRPr sz="3100"/>
              </a:pPr>
              <a:r>
                <a:rPr sz="1200">
                  <a:latin typeface="Cambria" pitchFamily="18" charset="0"/>
                  <a:ea typeface="Open Sans" pitchFamily="34" charset="0"/>
                  <a:cs typeface="Open Sans" pitchFamily="34" charset="0"/>
                </a:rPr>
                <a:t>Kaggle : </a:t>
              </a:r>
              <a:r>
                <a:rPr sz="1000" u="sng">
                  <a:solidFill>
                    <a:srgbClr val="0000FF"/>
                  </a:solidFill>
                  <a:uFill>
                    <a:solidFill>
                      <a:srgbClr val="0000FF"/>
                    </a:solidFill>
                  </a:uFill>
                  <a:latin typeface="Cambria" pitchFamily="18" charset="0"/>
                  <a:ea typeface="Open Sans" pitchFamily="34" charset="0"/>
                  <a:cs typeface="Open Sans" pitchFamily="34" charset="0"/>
                  <a:hlinkClick r:id="rId3"/>
                </a:rPr>
                <a:t>http://www.kaggle.com/sakshigoyal7/credit-card-customers</a:t>
              </a:r>
            </a:p>
          </p:txBody>
        </p:sp>
        <p:sp>
          <p:nvSpPr>
            <p:cNvPr id="9" name="EDA"/>
            <p:cNvSpPr/>
            <p:nvPr/>
          </p:nvSpPr>
          <p:spPr>
            <a:xfrm>
              <a:off x="3657600" y="2908546"/>
              <a:ext cx="1066651" cy="361793"/>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gradFill>
              <a:gsLst>
                <a:gs pos="0">
                  <a:schemeClr val="accent1">
                    <a:hueOff val="866494"/>
                    <a:lumOff val="43881"/>
                  </a:schemeClr>
                </a:gs>
                <a:gs pos="35000">
                  <a:srgbClr val="B8D3FF"/>
                </a:gs>
                <a:gs pos="100000">
                  <a:schemeClr val="accent1">
                    <a:hueOff val="941626"/>
                    <a:lumOff val="58226"/>
                  </a:schemeClr>
                </a:gs>
              </a:gsLst>
              <a:lin ang="16200000"/>
            </a:gra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600"/>
              </a:lvl1pPr>
            </a:lstStyle>
            <a:p>
              <a:pPr algn="ctr"/>
              <a:r>
                <a:rPr sz="1200">
                  <a:latin typeface="Cambria" pitchFamily="18" charset="0"/>
                  <a:ea typeface="Open Sans" pitchFamily="34" charset="0"/>
                  <a:cs typeface="Open Sans" pitchFamily="34" charset="0"/>
                </a:rPr>
                <a:t>EDA </a:t>
              </a:r>
            </a:p>
          </p:txBody>
        </p:sp>
        <p:sp>
          <p:nvSpPr>
            <p:cNvPr id="10" name="Line"/>
            <p:cNvSpPr/>
            <p:nvPr/>
          </p:nvSpPr>
          <p:spPr>
            <a:xfrm flipV="1">
              <a:off x="2890228" y="3088889"/>
              <a:ext cx="789143" cy="9500"/>
            </a:xfrm>
            <a:prstGeom prst="line">
              <a:avLst/>
            </a:prstGeom>
            <a:ln w="25400">
              <a:solidFill>
                <a:schemeClr val="accent1"/>
              </a:solidFill>
              <a:tailEnd type="triangle"/>
            </a:ln>
          </p:spPr>
          <p:txBody>
            <a:bodyPr lIns="45718" tIns="45718" rIns="45718" bIns="45718"/>
            <a:lstStyle/>
            <a:p>
              <a:pPr>
                <a:defRPr>
                  <a:solidFill>
                    <a:srgbClr val="FFFFFF"/>
                  </a:solidFill>
                </a:defRPr>
              </a:pPr>
              <a:endParaRPr/>
            </a:p>
          </p:txBody>
        </p:sp>
        <p:sp>
          <p:nvSpPr>
            <p:cNvPr id="11" name="Investigate data basic information, data distribution, data visualization, and correlation"/>
            <p:cNvSpPr/>
            <p:nvPr/>
          </p:nvSpPr>
          <p:spPr>
            <a:xfrm>
              <a:off x="609600" y="2647950"/>
              <a:ext cx="2265784" cy="801969"/>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satOff val="-4597"/>
                <a:lumOff val="25588"/>
              </a:schemeClr>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lvl1pPr>
            </a:lstStyle>
            <a:p>
              <a:pPr algn="ctr"/>
              <a:r>
                <a:rPr sz="1200">
                  <a:latin typeface="Cambria" pitchFamily="18" charset="0"/>
                  <a:ea typeface="Open Sans" pitchFamily="34" charset="0"/>
                  <a:cs typeface="Open Sans" pitchFamily="34" charset="0"/>
                </a:rPr>
                <a:t>Investigate data basic information, data distribution, data visualization, and correlation</a:t>
              </a:r>
            </a:p>
          </p:txBody>
        </p:sp>
        <p:sp>
          <p:nvSpPr>
            <p:cNvPr id="12" name="Data Pre-processing"/>
            <p:cNvSpPr/>
            <p:nvPr/>
          </p:nvSpPr>
          <p:spPr>
            <a:xfrm>
              <a:off x="3581400" y="3479996"/>
              <a:ext cx="1298133" cy="46335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gradFill>
              <a:gsLst>
                <a:gs pos="0">
                  <a:schemeClr val="accent1">
                    <a:hueOff val="866494"/>
                    <a:lumOff val="43881"/>
                  </a:schemeClr>
                </a:gs>
                <a:gs pos="35000">
                  <a:srgbClr val="B8D3FF"/>
                </a:gs>
                <a:gs pos="100000">
                  <a:schemeClr val="accent1">
                    <a:hueOff val="941626"/>
                    <a:lumOff val="58226"/>
                  </a:schemeClr>
                </a:gs>
              </a:gsLst>
              <a:lin ang="16200000"/>
            </a:gra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500"/>
              </a:lvl1pPr>
            </a:lstStyle>
            <a:p>
              <a:pPr algn="ctr"/>
              <a:r>
                <a:rPr sz="1200">
                  <a:latin typeface="Cambria" pitchFamily="18" charset="0"/>
                  <a:ea typeface="Open Sans" pitchFamily="34" charset="0"/>
                  <a:cs typeface="Open Sans" pitchFamily="34" charset="0"/>
                </a:rPr>
                <a:t>Data Pre-processing  </a:t>
              </a:r>
            </a:p>
          </p:txBody>
        </p:sp>
        <p:sp>
          <p:nvSpPr>
            <p:cNvPr id="13" name="Labelling, encoding data, scaling, handling missing value/duplicate, and normalization"/>
            <p:cNvSpPr/>
            <p:nvPr/>
          </p:nvSpPr>
          <p:spPr>
            <a:xfrm>
              <a:off x="5785566" y="3181350"/>
              <a:ext cx="2367834" cy="894903"/>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satOff val="-4597"/>
                <a:lumOff val="25588"/>
              </a:schemeClr>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lvl1pPr>
            </a:lstStyle>
            <a:p>
              <a:pPr algn="ctr"/>
              <a:r>
                <a:rPr sz="1200">
                  <a:latin typeface="Cambria" pitchFamily="18" charset="0"/>
                  <a:ea typeface="Open Sans" pitchFamily="34" charset="0"/>
                  <a:cs typeface="Open Sans" pitchFamily="34" charset="0"/>
                </a:rPr>
                <a:t>Labelling, encoding data, scaling, handling missing value/duplicate, and normalization </a:t>
              </a:r>
            </a:p>
          </p:txBody>
        </p:sp>
        <p:sp>
          <p:nvSpPr>
            <p:cNvPr id="14" name="Modeling and evaluation"/>
            <p:cNvSpPr/>
            <p:nvPr/>
          </p:nvSpPr>
          <p:spPr>
            <a:xfrm>
              <a:off x="3646998" y="4129994"/>
              <a:ext cx="1241292" cy="421028"/>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gradFill>
              <a:gsLst>
                <a:gs pos="0">
                  <a:schemeClr val="accent1">
                    <a:hueOff val="866494"/>
                    <a:lumOff val="43881"/>
                  </a:schemeClr>
                </a:gs>
                <a:gs pos="35000">
                  <a:srgbClr val="B8D3FF"/>
                </a:gs>
                <a:gs pos="100000">
                  <a:schemeClr val="accent1">
                    <a:hueOff val="941626"/>
                    <a:lumOff val="58226"/>
                  </a:schemeClr>
                </a:gs>
              </a:gsLst>
              <a:lin ang="16200000"/>
            </a:gra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500"/>
              </a:lvl1pPr>
            </a:lstStyle>
            <a:p>
              <a:pPr algn="ctr"/>
              <a:r>
                <a:rPr sz="1200">
                  <a:latin typeface="Cambria" pitchFamily="18" charset="0"/>
                  <a:ea typeface="Open Sans" pitchFamily="34" charset="0"/>
                  <a:cs typeface="Open Sans" pitchFamily="34" charset="0"/>
                </a:rPr>
                <a:t>Modeling and evaluation  </a:t>
              </a:r>
            </a:p>
          </p:txBody>
        </p:sp>
        <p:sp>
          <p:nvSpPr>
            <p:cNvPr id="15" name="Line"/>
            <p:cNvSpPr/>
            <p:nvPr/>
          </p:nvSpPr>
          <p:spPr>
            <a:xfrm flipH="1">
              <a:off x="4901530" y="3710507"/>
              <a:ext cx="862039" cy="0"/>
            </a:xfrm>
            <a:prstGeom prst="line">
              <a:avLst/>
            </a:prstGeom>
            <a:ln w="25400">
              <a:solidFill>
                <a:schemeClr val="accent1"/>
              </a:solidFill>
              <a:tailEnd type="triangle"/>
            </a:ln>
          </p:spPr>
          <p:txBody>
            <a:bodyPr lIns="45718" tIns="45718" rIns="45718" bIns="45718"/>
            <a:lstStyle/>
            <a:p>
              <a:pPr>
                <a:defRPr>
                  <a:solidFill>
                    <a:srgbClr val="FFFFFF"/>
                  </a:solidFill>
                </a:defRPr>
              </a:pPr>
              <a:endParaRPr/>
            </a:p>
          </p:txBody>
        </p:sp>
        <p:sp>
          <p:nvSpPr>
            <p:cNvPr id="16" name="Data spliting, model training, testing and evaluation"/>
            <p:cNvSpPr/>
            <p:nvPr/>
          </p:nvSpPr>
          <p:spPr>
            <a:xfrm>
              <a:off x="1114492" y="3867150"/>
              <a:ext cx="1701972" cy="76200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satOff val="-4597"/>
                <a:lumOff val="25588"/>
              </a:schemeClr>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400"/>
              </a:lvl1pPr>
            </a:lstStyle>
            <a:p>
              <a:pPr algn="ctr"/>
              <a:r>
                <a:rPr sz="1200">
                  <a:latin typeface="Cambria" pitchFamily="18" charset="0"/>
                  <a:ea typeface="Open Sans" pitchFamily="34" charset="0"/>
                  <a:cs typeface="Open Sans" pitchFamily="34" charset="0"/>
                </a:rPr>
                <a:t>Data spliting, model training, testing and evaluation</a:t>
              </a:r>
            </a:p>
          </p:txBody>
        </p:sp>
        <p:sp>
          <p:nvSpPr>
            <p:cNvPr id="17" name="Line"/>
            <p:cNvSpPr/>
            <p:nvPr/>
          </p:nvSpPr>
          <p:spPr>
            <a:xfrm flipV="1">
              <a:off x="2871977" y="4339954"/>
              <a:ext cx="789144" cy="9500"/>
            </a:xfrm>
            <a:prstGeom prst="line">
              <a:avLst/>
            </a:prstGeom>
            <a:ln w="25400">
              <a:solidFill>
                <a:schemeClr val="accent1"/>
              </a:solidFill>
              <a:tailEnd type="triangle"/>
            </a:ln>
          </p:spPr>
          <p:txBody>
            <a:bodyPr lIns="45718" tIns="45718" rIns="45718" bIns="45718"/>
            <a:lstStyle/>
            <a:p>
              <a:pPr>
                <a:defRPr>
                  <a:solidFill>
                    <a:srgbClr val="FFFFFF"/>
                  </a:solidFill>
                </a:defRPr>
              </a:pPr>
              <a:endParaRPr/>
            </a:p>
          </p:txBody>
        </p:sp>
        <p:sp>
          <p:nvSpPr>
            <p:cNvPr id="18" name="Line"/>
            <p:cNvSpPr/>
            <p:nvPr/>
          </p:nvSpPr>
          <p:spPr>
            <a:xfrm flipV="1">
              <a:off x="4191000" y="1971967"/>
              <a:ext cx="0" cy="218783"/>
            </a:xfrm>
            <a:prstGeom prst="line">
              <a:avLst/>
            </a:prstGeom>
            <a:ln w="25400">
              <a:solidFill>
                <a:schemeClr val="accent1"/>
              </a:solidFill>
            </a:ln>
          </p:spPr>
          <p:txBody>
            <a:bodyPr lIns="45718" tIns="45718" rIns="45718" bIns="45718"/>
            <a:lstStyle/>
            <a:p>
              <a:pPr>
                <a:defRPr>
                  <a:solidFill>
                    <a:srgbClr val="FFFFFF"/>
                  </a:solidFill>
                </a:defRPr>
              </a:pPr>
              <a:endParaRPr/>
            </a:p>
          </p:txBody>
        </p:sp>
        <p:sp>
          <p:nvSpPr>
            <p:cNvPr id="19" name="Line"/>
            <p:cNvSpPr/>
            <p:nvPr/>
          </p:nvSpPr>
          <p:spPr>
            <a:xfrm flipV="1">
              <a:off x="4191000" y="3294177"/>
              <a:ext cx="0" cy="181977"/>
            </a:xfrm>
            <a:prstGeom prst="line">
              <a:avLst/>
            </a:prstGeom>
            <a:ln w="25400">
              <a:solidFill>
                <a:schemeClr val="accent1"/>
              </a:solidFill>
            </a:ln>
          </p:spPr>
          <p:txBody>
            <a:bodyPr lIns="45718" tIns="45718" rIns="45718" bIns="45718"/>
            <a:lstStyle/>
            <a:p>
              <a:pPr>
                <a:defRPr>
                  <a:solidFill>
                    <a:srgbClr val="FFFFFF"/>
                  </a:solidFill>
                </a:defRPr>
              </a:pPr>
              <a:endParaRPr/>
            </a:p>
          </p:txBody>
        </p:sp>
        <p:sp>
          <p:nvSpPr>
            <p:cNvPr id="20" name="Line"/>
            <p:cNvSpPr/>
            <p:nvPr/>
          </p:nvSpPr>
          <p:spPr>
            <a:xfrm flipV="1">
              <a:off x="4191000" y="3941986"/>
              <a:ext cx="0" cy="167729"/>
            </a:xfrm>
            <a:prstGeom prst="line">
              <a:avLst/>
            </a:prstGeom>
            <a:ln w="25400">
              <a:solidFill>
                <a:schemeClr val="accent1"/>
              </a:solidFill>
            </a:ln>
          </p:spPr>
          <p:txBody>
            <a:bodyPr lIns="45718" tIns="45718" rIns="45718" bIns="45718"/>
            <a:lstStyle/>
            <a:p>
              <a:pPr>
                <a:defRPr>
                  <a:solidFill>
                    <a:srgbClr val="FFFFFF"/>
                  </a:solidFill>
                </a:defRPr>
              </a:pPr>
              <a:endParaRPr/>
            </a:p>
          </p:txBody>
        </p:sp>
        <p:sp>
          <p:nvSpPr>
            <p:cNvPr id="32" name="Line"/>
            <p:cNvSpPr/>
            <p:nvPr/>
          </p:nvSpPr>
          <p:spPr>
            <a:xfrm flipV="1">
              <a:off x="4191000" y="2657767"/>
              <a:ext cx="0" cy="218783"/>
            </a:xfrm>
            <a:prstGeom prst="line">
              <a:avLst/>
            </a:prstGeom>
            <a:ln w="25400">
              <a:solidFill>
                <a:schemeClr val="accent1"/>
              </a:solidFill>
            </a:ln>
          </p:spPr>
          <p:txBody>
            <a:bodyPr lIns="45718" tIns="45718" rIns="45718" bIns="45718"/>
            <a:lstStyle/>
            <a:p>
              <a:pPr>
                <a:defRPr>
                  <a:solidFill>
                    <a:srgbClr val="FFFFFF"/>
                  </a:solidFill>
                </a:defRPr>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Data Understanding : Variable and Data Type"/>
          <p:cNvSpPr txBox="1">
            <a:spLocks noGrp="1"/>
          </p:cNvSpPr>
          <p:nvPr>
            <p:ph type="body" sz="quarter" idx="1"/>
          </p:nvPr>
        </p:nvSpPr>
        <p:spPr>
          <a:xfrm>
            <a:off x="2438400" y="590550"/>
            <a:ext cx="3962400" cy="381000"/>
          </a:xfrm>
          <a:prstGeom prst="rect">
            <a:avLst/>
          </a:prstGeom>
        </p:spPr>
        <p:txBody>
          <a:bodyPr/>
          <a:lstStyle>
            <a:lvl1pPr>
              <a:defRPr sz="4300"/>
            </a:lvl1pPr>
          </a:lstStyle>
          <a:p>
            <a:pPr algn="ctr"/>
            <a:r>
              <a:rPr sz="1700">
                <a:solidFill>
                  <a:schemeClr val="accent2"/>
                </a:solidFill>
                <a:latin typeface="Arial Rounded MT Bold" pitchFamily="34" charset="0"/>
              </a:rPr>
              <a:t>Variable and Data Type</a:t>
            </a:r>
          </a:p>
        </p:txBody>
      </p:sp>
      <p:sp>
        <p:nvSpPr>
          <p:cNvPr id="191" name="Exploratory Data Analysis"/>
          <p:cNvSpPr txBox="1">
            <a:spLocks noGrp="1"/>
          </p:cNvSpPr>
          <p:nvPr>
            <p:ph type="title"/>
          </p:nvPr>
        </p:nvSpPr>
        <p:spPr>
          <a:xfrm>
            <a:off x="447674" y="133350"/>
            <a:ext cx="8239126" cy="457200"/>
          </a:xfrm>
          <a:prstGeom prst="rect">
            <a:avLst/>
          </a:prstGeom>
        </p:spPr>
        <p:txBody>
          <a:bodyPr/>
          <a:lstStyle/>
          <a:p>
            <a:r>
              <a:rPr sz="3000">
                <a:solidFill>
                  <a:schemeClr val="accent1"/>
                </a:solidFill>
                <a:latin typeface="Arial Rounded MT Bold" pitchFamily="34" charset="0"/>
              </a:rPr>
              <a:t>Exploratory Data Analysis</a:t>
            </a:r>
          </a:p>
        </p:txBody>
      </p:sp>
      <p:sp>
        <p:nvSpPr>
          <p:cNvPr id="6" name="Oval 5"/>
          <p:cNvSpPr/>
          <p:nvPr/>
        </p:nvSpPr>
        <p:spPr>
          <a:xfrm>
            <a:off x="76200" y="209550"/>
            <a:ext cx="2362200" cy="762000"/>
          </a:xfrm>
          <a:prstGeom prst="ellipse">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solidFill>
                  <a:schemeClr val="bg1"/>
                </a:solidFill>
                <a:latin typeface="Arial Rounded MT Bold" pitchFamily="34" charset="0"/>
                <a:ea typeface="Open Sans" pitchFamily="34" charset="0"/>
                <a:cs typeface="Open Sans" pitchFamily="34" charset="0"/>
              </a:rPr>
              <a:t>Data Understanding </a:t>
            </a:r>
          </a:p>
        </p:txBody>
      </p:sp>
      <p:pic>
        <p:nvPicPr>
          <p:cNvPr id="5122" name="Picture 2" descr="C:\Users\User\Desktop\Capture.PNG"/>
          <p:cNvPicPr>
            <a:picLocks noChangeAspect="1" noChangeArrowheads="1"/>
          </p:cNvPicPr>
          <p:nvPr/>
        </p:nvPicPr>
        <p:blipFill>
          <a:blip r:embed="rId2"/>
          <a:srcRect l="935" t="1966" r="1869" b="3685"/>
          <a:stretch>
            <a:fillRect/>
          </a:stretch>
        </p:blipFill>
        <p:spPr bwMode="auto">
          <a:xfrm>
            <a:off x="533400" y="1123950"/>
            <a:ext cx="8077200" cy="3581400"/>
          </a:xfrm>
          <a:prstGeom prst="rect">
            <a:avLst/>
          </a:prstGeom>
          <a:noFill/>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3" name="Table"/>
          <p:cNvGraphicFramePr/>
          <p:nvPr/>
        </p:nvGraphicFramePr>
        <p:xfrm>
          <a:off x="533400" y="971549"/>
          <a:ext cx="8077199" cy="3733815"/>
        </p:xfrm>
        <a:graphic>
          <a:graphicData uri="http://schemas.openxmlformats.org/drawingml/2006/table">
            <a:tbl>
              <a:tblPr bandRow="1">
                <a:tableStyleId>{3B4B98B0-60AC-42C2-AFA5-B58CD77FA1E5}</a:tableStyleId>
              </a:tblPr>
              <a:tblGrid>
                <a:gridCol w="1446030">
                  <a:extLst>
                    <a:ext uri="{9D8B030D-6E8A-4147-A177-3AD203B41FA5}">
                      <a16:colId xmlns:a16="http://schemas.microsoft.com/office/drawing/2014/main" val="20000"/>
                    </a:ext>
                  </a:extLst>
                </a:gridCol>
                <a:gridCol w="1446029">
                  <a:extLst>
                    <a:ext uri="{9D8B030D-6E8A-4147-A177-3AD203B41FA5}">
                      <a16:colId xmlns:a16="http://schemas.microsoft.com/office/drawing/2014/main" val="20001"/>
                    </a:ext>
                  </a:extLst>
                </a:gridCol>
                <a:gridCol w="3096554">
                  <a:extLst>
                    <a:ext uri="{9D8B030D-6E8A-4147-A177-3AD203B41FA5}">
                      <a16:colId xmlns:a16="http://schemas.microsoft.com/office/drawing/2014/main" val="20002"/>
                    </a:ext>
                  </a:extLst>
                </a:gridCol>
                <a:gridCol w="2088586">
                  <a:extLst>
                    <a:ext uri="{9D8B030D-6E8A-4147-A177-3AD203B41FA5}">
                      <a16:colId xmlns:a16="http://schemas.microsoft.com/office/drawing/2014/main" val="20003"/>
                    </a:ext>
                  </a:extLst>
                </a:gridCol>
              </a:tblGrid>
              <a:tr h="215899">
                <a:tc>
                  <a:txBody>
                    <a:bodyPr/>
                    <a:lstStyle/>
                    <a:p>
                      <a:pPr marL="109671" indent="-109671" algn="ctr" defTabSz="457200"/>
                      <a:r>
                        <a:rPr sz="1000" b="1">
                          <a:latin typeface="Cambria" pitchFamily="18" charset="0"/>
                          <a:sym typeface="Helvetica"/>
                        </a:rPr>
                        <a:t>Group  of Data</a:t>
                      </a:r>
                      <a:endParaRPr sz="1000" b="1">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marL="109671" indent="-109671" algn="ctr" defTabSz="457200"/>
                      <a:r>
                        <a:rPr sz="1000" b="1">
                          <a:latin typeface="Cambria" pitchFamily="18" charset="0"/>
                          <a:sym typeface="Helvetica"/>
                        </a:rPr>
                        <a:t>Input/Output</a:t>
                      </a:r>
                      <a:endParaRPr sz="1000" b="1">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marL="110179" indent="-110179" algn="ctr" defTabSz="457200"/>
                      <a:r>
                        <a:rPr sz="1000" b="1">
                          <a:latin typeface="Cambria" pitchFamily="18" charset="0"/>
                          <a:sym typeface="Helvetica"/>
                        </a:rPr>
                        <a:t>Name of the column/ feature</a:t>
                      </a:r>
                      <a:endParaRPr sz="1000" b="1">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marL="109670" indent="-109670" algn="ctr" defTabSz="457200"/>
                      <a:r>
                        <a:rPr sz="1000" b="1">
                          <a:latin typeface="Cambria" pitchFamily="18" charset="0"/>
                          <a:sym typeface="Helvetica"/>
                        </a:rPr>
                        <a:t>Problem and Quality</a:t>
                      </a:r>
                      <a:endParaRPr sz="1000" b="1">
                        <a:latin typeface="Cambria" pitchFamily="18" charset="0"/>
                        <a:ea typeface="Open Sans" pitchFamily="34" charset="0"/>
                        <a:cs typeface="Open Sans" pitchFamily="34" charset="0"/>
                        <a:sym typeface="Helvetica"/>
                      </a:endParaRPr>
                    </a:p>
                  </a:txBody>
                  <a:tcPr marL="31750" marR="31750" marT="31750" marB="31750" horzOverflow="overflow"/>
                </a:tc>
                <a:extLst>
                  <a:ext uri="{0D108BD9-81ED-4DB2-BD59-A6C34878D82A}">
                    <a16:rowId xmlns:a16="http://schemas.microsoft.com/office/drawing/2014/main" val="10000"/>
                  </a:ext>
                </a:extLst>
              </a:tr>
              <a:tr h="997325">
                <a:tc>
                  <a:txBody>
                    <a:bodyPr/>
                    <a:lstStyle/>
                    <a:p>
                      <a:pPr algn="l" defTabSz="457200"/>
                      <a:r>
                        <a:rPr sz="1000">
                          <a:latin typeface="Cambria" pitchFamily="18" charset="0"/>
                          <a:sym typeface="Helvetica"/>
                        </a:rPr>
                        <a:t>Personal Information</a:t>
                      </a:r>
                      <a:endParaRPr sz="1000">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algn="l" defTabSz="457200"/>
                      <a:r>
                        <a:rPr sz="1000">
                          <a:latin typeface="Cambria" pitchFamily="18" charset="0"/>
                          <a:sym typeface="Helvetica"/>
                        </a:rPr>
                        <a:t>Input</a:t>
                      </a:r>
                      <a:endParaRPr sz="1000">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algn="l" defTabSz="457200"/>
                      <a:r>
                        <a:rPr sz="1000">
                          <a:latin typeface="Cambria" pitchFamily="18" charset="0"/>
                          <a:sym typeface="Helvetica"/>
                        </a:rPr>
                        <a:t>CLIENTUM, Customer_Age, Gender, Dependent_count, Education_Level, dan Marital_Status</a:t>
                      </a:r>
                      <a:endParaRPr sz="1000">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algn="l" defTabSz="457200"/>
                      <a:r>
                        <a:rPr sz="1000">
                          <a:latin typeface="Cambria" pitchFamily="18" charset="0"/>
                          <a:sym typeface="Helvetica"/>
                        </a:rPr>
                        <a:t>Education_Level and Marital_Status should be transformed into ordinal category (e.g 0-6). Define how we will treat the ‘Unknown’ value. No missing value.</a:t>
                      </a:r>
                      <a:endParaRPr sz="1000">
                        <a:latin typeface="Cambria" pitchFamily="18" charset="0"/>
                        <a:ea typeface="Open Sans" pitchFamily="34" charset="0"/>
                        <a:cs typeface="Open Sans" pitchFamily="34" charset="0"/>
                        <a:sym typeface="Helvetica"/>
                      </a:endParaRPr>
                    </a:p>
                  </a:txBody>
                  <a:tcPr marL="31750" marR="31750" marT="31750" marB="31750" horzOverflow="overflow"/>
                </a:tc>
                <a:extLst>
                  <a:ext uri="{0D108BD9-81ED-4DB2-BD59-A6C34878D82A}">
                    <a16:rowId xmlns:a16="http://schemas.microsoft.com/office/drawing/2014/main" val="10001"/>
                  </a:ext>
                </a:extLst>
              </a:tr>
              <a:tr h="683069">
                <a:tc>
                  <a:txBody>
                    <a:bodyPr/>
                    <a:lstStyle/>
                    <a:p>
                      <a:pPr marL="109671" indent="-109671" algn="l" defTabSz="457200"/>
                      <a:r>
                        <a:rPr sz="1000">
                          <a:latin typeface="Cambria" pitchFamily="18" charset="0"/>
                          <a:sym typeface="Helvetica"/>
                        </a:rPr>
                        <a:t>Account Profile</a:t>
                      </a:r>
                      <a:endParaRPr sz="1000">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marL="109671" indent="-109671" algn="l" defTabSz="457200"/>
                      <a:r>
                        <a:rPr sz="1000">
                          <a:latin typeface="Cambria" pitchFamily="18" charset="0"/>
                          <a:sym typeface="Helvetica"/>
                        </a:rPr>
                        <a:t>Input</a:t>
                      </a:r>
                      <a:endParaRPr sz="1000">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algn="l" defTabSz="457200"/>
                      <a:r>
                        <a:rPr sz="1000">
                          <a:latin typeface="Cambria" pitchFamily="18" charset="0"/>
                          <a:sym typeface="Helvetica"/>
                        </a:rPr>
                        <a:t>Income_Category, Card_Category, Months_on_book, Credit_Limit, Month_inactive_12_ mo, Contacts_count_12_mon</a:t>
                      </a:r>
                      <a:endParaRPr sz="1000">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algn="l" defTabSz="457200"/>
                      <a:r>
                        <a:rPr sz="1000">
                          <a:latin typeface="Cambria" pitchFamily="18" charset="0"/>
                          <a:sym typeface="Helvetica"/>
                        </a:rPr>
                        <a:t>Credit_Limit is skewed to the left with outliers near 35.000. No missing value.</a:t>
                      </a:r>
                      <a:endParaRPr sz="1000">
                        <a:latin typeface="Cambria" pitchFamily="18" charset="0"/>
                        <a:ea typeface="Open Sans" pitchFamily="34" charset="0"/>
                        <a:cs typeface="Open Sans" pitchFamily="34" charset="0"/>
                        <a:sym typeface="Helvetica"/>
                      </a:endParaRPr>
                    </a:p>
                  </a:txBody>
                  <a:tcPr marL="31750" marR="31750" marT="31750" marB="31750" horzOverflow="overflow"/>
                </a:tc>
                <a:extLst>
                  <a:ext uri="{0D108BD9-81ED-4DB2-BD59-A6C34878D82A}">
                    <a16:rowId xmlns:a16="http://schemas.microsoft.com/office/drawing/2014/main" val="10002"/>
                  </a:ext>
                </a:extLst>
              </a:tr>
              <a:tr h="683069">
                <a:tc>
                  <a:txBody>
                    <a:bodyPr/>
                    <a:lstStyle/>
                    <a:p>
                      <a:pPr marL="109671" indent="-109671" algn="l" defTabSz="457200"/>
                      <a:r>
                        <a:rPr sz="1000">
                          <a:latin typeface="Cambria" pitchFamily="18" charset="0"/>
                          <a:sym typeface="Helvetica"/>
                        </a:rPr>
                        <a:t>Transaction History</a:t>
                      </a:r>
                      <a:endParaRPr sz="1000">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marL="109671" indent="-109671" algn="l" defTabSz="457200"/>
                      <a:r>
                        <a:rPr sz="1000">
                          <a:latin typeface="Cambria" pitchFamily="18" charset="0"/>
                          <a:sym typeface="Helvetica"/>
                        </a:rPr>
                        <a:t>Input</a:t>
                      </a:r>
                      <a:endParaRPr sz="1000">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algn="l" defTabSz="457200"/>
                      <a:r>
                        <a:rPr sz="1000">
                          <a:latin typeface="Cambria" pitchFamily="18" charset="0"/>
                          <a:sym typeface="Helvetica"/>
                        </a:rPr>
                        <a:t>Total_Revolving_Balance,Avg_Open_To_Buy, Total_Trans_Amt, Total_Trans_ct, Total_Amt_Chng_Q4_Q1, Total_Ct_Chng_Q4_Q1, Avg_Utilization_Ratio</a:t>
                      </a:r>
                      <a:endParaRPr sz="1000">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algn="l" defTabSz="457200"/>
                      <a:r>
                        <a:rPr sz="1000">
                          <a:latin typeface="Cambria" pitchFamily="18" charset="0"/>
                        </a:rPr>
                        <a:t>Total_Revolving_Bal skewed to the left with spike at 0. No missing value</a:t>
                      </a:r>
                      <a:endParaRPr sz="1000">
                        <a:latin typeface="Cambria" pitchFamily="18" charset="0"/>
                        <a:ea typeface="Open Sans" pitchFamily="34" charset="0"/>
                        <a:cs typeface="Open Sans" pitchFamily="34" charset="0"/>
                      </a:endParaRPr>
                    </a:p>
                  </a:txBody>
                  <a:tcPr marL="31750" marR="31750" marT="31750" marB="31750" horzOverflow="overflow"/>
                </a:tc>
                <a:extLst>
                  <a:ext uri="{0D108BD9-81ED-4DB2-BD59-A6C34878D82A}">
                    <a16:rowId xmlns:a16="http://schemas.microsoft.com/office/drawing/2014/main" val="10003"/>
                  </a:ext>
                </a:extLst>
              </a:tr>
              <a:tr h="1154452">
                <a:tc>
                  <a:txBody>
                    <a:bodyPr/>
                    <a:lstStyle/>
                    <a:p>
                      <a:pPr marL="109671" indent="-109671" algn="l" defTabSz="457200"/>
                      <a:r>
                        <a:rPr sz="1000" b="1">
                          <a:solidFill>
                            <a:schemeClr val="accent2"/>
                          </a:solidFill>
                          <a:latin typeface="Cambria" pitchFamily="18" charset="0"/>
                          <a:sym typeface="Helvetica"/>
                        </a:rPr>
                        <a:t>Target Variable</a:t>
                      </a:r>
                      <a:endParaRPr sz="1000" b="1">
                        <a:solidFill>
                          <a:schemeClr val="accent2"/>
                        </a:solidFill>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marL="109671" indent="-109671" algn="l" defTabSz="457200"/>
                      <a:r>
                        <a:rPr sz="1000" b="1">
                          <a:solidFill>
                            <a:schemeClr val="accent2"/>
                          </a:solidFill>
                          <a:latin typeface="Cambria" pitchFamily="18" charset="0"/>
                          <a:sym typeface="Helvetica"/>
                        </a:rPr>
                        <a:t>Output</a:t>
                      </a:r>
                      <a:endParaRPr sz="1000" b="1">
                        <a:solidFill>
                          <a:schemeClr val="accent2"/>
                        </a:solidFill>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algn="l" defTabSz="457200"/>
                      <a:r>
                        <a:rPr sz="1000" b="1">
                          <a:solidFill>
                            <a:schemeClr val="accent2"/>
                          </a:solidFill>
                          <a:latin typeface="Cambria" pitchFamily="18" charset="0"/>
                          <a:sym typeface="Helvetica"/>
                        </a:rPr>
                        <a:t>Attrition_Flag</a:t>
                      </a:r>
                      <a:endParaRPr sz="1000" b="1">
                        <a:solidFill>
                          <a:schemeClr val="accent2"/>
                        </a:solidFill>
                        <a:latin typeface="Cambria" pitchFamily="18" charset="0"/>
                        <a:ea typeface="Open Sans" pitchFamily="34" charset="0"/>
                        <a:cs typeface="Open Sans" pitchFamily="34" charset="0"/>
                        <a:sym typeface="Helvetica"/>
                      </a:endParaRPr>
                    </a:p>
                  </a:txBody>
                  <a:tcPr marL="31750" marR="31750" marT="31750" marB="31750" horzOverflow="overflow"/>
                </a:tc>
                <a:tc>
                  <a:txBody>
                    <a:bodyPr/>
                    <a:lstStyle/>
                    <a:p>
                      <a:pPr algn="l" defTabSz="457200"/>
                      <a:r>
                        <a:rPr sz="1000" b="1">
                          <a:solidFill>
                            <a:schemeClr val="accent2"/>
                          </a:solidFill>
                          <a:latin typeface="Cambria" pitchFamily="18" charset="0"/>
                        </a:rPr>
                        <a:t>The variable is highly unbalanced, only a small proportion of the customers are churners (8500 vs 1627). The value should be transformed into binary 0 and 1 </a:t>
                      </a:r>
                      <a:endParaRPr sz="1000" b="1">
                        <a:solidFill>
                          <a:schemeClr val="accent2"/>
                        </a:solidFill>
                        <a:latin typeface="Cambria" pitchFamily="18" charset="0"/>
                        <a:ea typeface="Open Sans" pitchFamily="34" charset="0"/>
                        <a:cs typeface="Open Sans" pitchFamily="34" charset="0"/>
                      </a:endParaRPr>
                    </a:p>
                  </a:txBody>
                  <a:tcPr marL="31750" marR="31750" marT="31750" marB="31750" horzOverflow="overflow"/>
                </a:tc>
                <a:extLst>
                  <a:ext uri="{0D108BD9-81ED-4DB2-BD59-A6C34878D82A}">
                    <a16:rowId xmlns:a16="http://schemas.microsoft.com/office/drawing/2014/main" val="10004"/>
                  </a:ext>
                </a:extLst>
              </a:tr>
            </a:tbl>
          </a:graphicData>
        </a:graphic>
      </p:graphicFrame>
      <p:sp>
        <p:nvSpPr>
          <p:cNvPr id="194" name="Deskriptif dan Inferensial Statistik"/>
          <p:cNvSpPr txBox="1">
            <a:spLocks noGrp="1"/>
          </p:cNvSpPr>
          <p:nvPr>
            <p:ph type="title"/>
          </p:nvPr>
        </p:nvSpPr>
        <p:spPr>
          <a:xfrm>
            <a:off x="1295400" y="57150"/>
            <a:ext cx="6781800" cy="533400"/>
          </a:xfrm>
          <a:prstGeom prst="rect">
            <a:avLst/>
          </a:prstGeom>
        </p:spPr>
        <p:txBody>
          <a:bodyPr/>
          <a:lstStyle>
            <a:lvl1pPr>
              <a:defRPr sz="6500" spc="-152"/>
            </a:lvl1pPr>
          </a:lstStyle>
          <a:p>
            <a:r>
              <a:rPr sz="2500">
                <a:solidFill>
                  <a:schemeClr val="accent2"/>
                </a:solidFill>
                <a:latin typeface="Arial Rounded MT Bold" pitchFamily="34" charset="0"/>
              </a:rPr>
              <a:t>Exploratory Data Analysis</a:t>
            </a:r>
          </a:p>
        </p:txBody>
      </p:sp>
      <p:sp>
        <p:nvSpPr>
          <p:cNvPr id="195" name="Data dalam statistik dikelompokan menjadi Kategorik dan Numerikal"/>
          <p:cNvSpPr txBox="1"/>
          <p:nvPr/>
        </p:nvSpPr>
        <p:spPr>
          <a:xfrm>
            <a:off x="332572" y="604114"/>
            <a:ext cx="1801028" cy="3505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144" tIns="17144" rIns="17144" bIns="17144">
            <a:normAutofit/>
          </a:bodyPr>
          <a:lstStyle>
            <a:lvl1pPr algn="l" defTabSz="784225">
              <a:defRPr sz="5200" b="1">
                <a:solidFill>
                  <a:srgbClr val="FFFFFF"/>
                </a:solidFill>
              </a:defRPr>
            </a:lvl1pPr>
          </a:lstStyle>
          <a:p>
            <a:endParaRPr sz="1400" b="0">
              <a:solidFill>
                <a:schemeClr val="tx1"/>
              </a:solidFill>
              <a:latin typeface="Open Sans" pitchFamily="34" charset="0"/>
              <a:ea typeface="Open Sans" pitchFamily="34" charset="0"/>
              <a:cs typeface="Open Sans" pitchFamily="34" charset="0"/>
            </a:endParaRPr>
          </a:p>
        </p:txBody>
      </p:sp>
      <p:sp>
        <p:nvSpPr>
          <p:cNvPr id="5" name="Oval 4"/>
          <p:cNvSpPr/>
          <p:nvPr/>
        </p:nvSpPr>
        <p:spPr>
          <a:xfrm>
            <a:off x="304800" y="133350"/>
            <a:ext cx="2209800" cy="76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Rounded MT Bold" pitchFamily="34" charset="0"/>
                <a:ea typeface="Open Sans" pitchFamily="34" charset="0"/>
                <a:cs typeface="Open Sans" pitchFamily="34" charset="0"/>
              </a:rPr>
              <a:t>Data Preparation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Deskriptif Statistik"/>
          <p:cNvSpPr txBox="1">
            <a:spLocks noGrp="1"/>
          </p:cNvSpPr>
          <p:nvPr>
            <p:ph type="title"/>
          </p:nvPr>
        </p:nvSpPr>
        <p:spPr>
          <a:xfrm>
            <a:off x="185737" y="281713"/>
            <a:ext cx="8239125" cy="537437"/>
          </a:xfrm>
          <a:prstGeom prst="rect">
            <a:avLst/>
          </a:prstGeom>
        </p:spPr>
        <p:txBody>
          <a:bodyPr/>
          <a:lstStyle>
            <a:lvl1pPr>
              <a:defRPr spc="-200">
                <a:solidFill>
                  <a:srgbClr val="000000"/>
                </a:solidFill>
              </a:defRPr>
            </a:lvl1pPr>
          </a:lstStyle>
          <a:p>
            <a:pPr algn="l"/>
            <a:r>
              <a:rPr sz="2500">
                <a:solidFill>
                  <a:schemeClr val="accent2"/>
                </a:solidFill>
                <a:latin typeface="Arial Rounded MT Bold" pitchFamily="34" charset="0"/>
              </a:rPr>
              <a:t>Exploratory Data Analysis</a:t>
            </a:r>
          </a:p>
        </p:txBody>
      </p:sp>
      <p:sp>
        <p:nvSpPr>
          <p:cNvPr id="198" name="Text"/>
          <p:cNvSpPr txBox="1"/>
          <p:nvPr/>
        </p:nvSpPr>
        <p:spPr>
          <a:xfrm>
            <a:off x="632839" y="1472797"/>
            <a:ext cx="38537" cy="5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defTabSz="171450">
              <a:defRPr sz="1200">
                <a:latin typeface="Times Roman"/>
                <a:ea typeface="Times Roman"/>
                <a:cs typeface="Times Roman"/>
                <a:sym typeface="Times Roman"/>
              </a:defRPr>
            </a:pPr>
            <a:endParaRPr/>
          </a:p>
          <a:p>
            <a:pPr defTabSz="171450">
              <a:defRPr sz="1200">
                <a:latin typeface="Times Roman"/>
                <a:ea typeface="Times Roman"/>
                <a:cs typeface="Times Roman"/>
                <a:sym typeface="Times Roman"/>
              </a:defRPr>
            </a:pPr>
            <a:endParaRPr/>
          </a:p>
          <a:p>
            <a:pPr defTabSz="171450">
              <a:defRPr sz="1200">
                <a:latin typeface="Times Roman"/>
                <a:ea typeface="Times Roman"/>
                <a:cs typeface="Times Roman"/>
                <a:sym typeface="Times Roman"/>
              </a:defRPr>
            </a:pPr>
            <a:endParaRPr/>
          </a:p>
        </p:txBody>
      </p:sp>
      <p:grpSp>
        <p:nvGrpSpPr>
          <p:cNvPr id="3" name="Image Gallery"/>
          <p:cNvGrpSpPr/>
          <p:nvPr/>
        </p:nvGrpSpPr>
        <p:grpSpPr>
          <a:xfrm>
            <a:off x="3878936" y="438149"/>
            <a:ext cx="4884064" cy="4038601"/>
            <a:chOff x="203200" y="-1246819"/>
            <a:chExt cx="13024169" cy="8300516"/>
          </a:xfrm>
        </p:grpSpPr>
        <p:pic>
          <p:nvPicPr>
            <p:cNvPr id="202" name="cat.tiff" descr="cat.tiff"/>
            <p:cNvPicPr>
              <a:picLocks noChangeAspect="1"/>
            </p:cNvPicPr>
            <p:nvPr/>
          </p:nvPicPr>
          <p:blipFill>
            <a:blip r:embed="rId2"/>
            <a:srcRect l="6806" r="6000" b="2660"/>
            <a:stretch>
              <a:fillRect/>
            </a:stretch>
          </p:blipFill>
          <p:spPr>
            <a:xfrm>
              <a:off x="425771" y="-1246819"/>
              <a:ext cx="12801598" cy="7047608"/>
            </a:xfrm>
            <a:prstGeom prst="rect">
              <a:avLst/>
            </a:prstGeom>
            <a:ln w="12700" cap="flat">
              <a:noFill/>
              <a:miter lim="400000"/>
            </a:ln>
            <a:effectLst/>
          </p:spPr>
        </p:pic>
        <p:sp>
          <p:nvSpPr>
            <p:cNvPr id="203" name="The dataset is distributed evenly amongst gender. Majority has university degree, married with income less than $40.000. Almost 90% of the customers are at the Blue tier of the card. When divided between attrtied and existed customers, the trends remain "/>
            <p:cNvSpPr/>
            <p:nvPr/>
          </p:nvSpPr>
          <p:spPr>
            <a:xfrm>
              <a:off x="203200" y="5450713"/>
              <a:ext cx="12617769" cy="16029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lvl1pPr>
                <a:defRPr sz="2500"/>
              </a:lvl1pPr>
            </a:lstStyle>
            <a:p>
              <a:pPr algn="ctr"/>
              <a:r>
                <a:rPr sz="1100">
                  <a:latin typeface="Cambria" pitchFamily="18" charset="0"/>
                  <a:ea typeface="Open Sans" pitchFamily="34" charset="0"/>
                  <a:cs typeface="Open Sans" pitchFamily="34" charset="0"/>
                </a:rPr>
                <a:t>The dataset is distributed evenly amongst gender. Majority has university degree, married with income less than $40.000. Almost 90% of the customers are at the Blue tier of the card. When divided between attrtied and existed customers, the trends remain unchanged.</a:t>
              </a:r>
            </a:p>
          </p:txBody>
        </p:sp>
      </p:grpSp>
      <p:grpSp>
        <p:nvGrpSpPr>
          <p:cNvPr id="10" name="Group 9"/>
          <p:cNvGrpSpPr/>
          <p:nvPr/>
        </p:nvGrpSpPr>
        <p:grpSpPr>
          <a:xfrm>
            <a:off x="324284" y="1019088"/>
            <a:ext cx="3561916" cy="3076662"/>
            <a:chOff x="228600" y="790488"/>
            <a:chExt cx="3561916" cy="3076662"/>
          </a:xfrm>
        </p:grpSpPr>
        <p:pic>
          <p:nvPicPr>
            <p:cNvPr id="199" name="Screen Shot 2022-02-10 at 15.52.01.png" descr="Screen Shot 2022-02-10 at 15.52.01.png"/>
            <p:cNvPicPr>
              <a:picLocks noChangeAspect="1"/>
            </p:cNvPicPr>
            <p:nvPr/>
          </p:nvPicPr>
          <p:blipFill>
            <a:blip r:embed="rId3">
              <a:clrChange>
                <a:clrFrom>
                  <a:srgbClr val="FFFFFF"/>
                </a:clrFrom>
                <a:clrTo>
                  <a:srgbClr val="FFFFFF">
                    <a:alpha val="0"/>
                  </a:srgbClr>
                </a:clrTo>
              </a:clrChange>
            </a:blip>
            <a:srcRect/>
            <a:stretch>
              <a:fillRect/>
            </a:stretch>
          </p:blipFill>
          <p:spPr>
            <a:xfrm>
              <a:off x="304800" y="790488"/>
              <a:ext cx="3485716" cy="2390862"/>
            </a:xfrm>
            <a:prstGeom prst="rect">
              <a:avLst/>
            </a:prstGeom>
            <a:ln w="12700" cap="flat">
              <a:noFill/>
              <a:miter lim="400000"/>
            </a:ln>
            <a:effectLst/>
          </p:spPr>
        </p:pic>
        <p:sp>
          <p:nvSpPr>
            <p:cNvPr id="200" name="The pie chart shows the disproportion between existing and attrited customer 8500 (83.9%) vs 1627 (16.1%) respectively."/>
            <p:cNvSpPr/>
            <p:nvPr/>
          </p:nvSpPr>
          <p:spPr>
            <a:xfrm>
              <a:off x="228600" y="3181350"/>
              <a:ext cx="3485716" cy="685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lvl1pPr>
                <a:defRPr sz="3000"/>
              </a:lvl1pPr>
            </a:lstStyle>
            <a:p>
              <a:pPr algn="ctr"/>
              <a:r>
                <a:rPr sz="1100">
                  <a:latin typeface="Cambria" pitchFamily="18" charset="0"/>
                  <a:ea typeface="Open Sans" pitchFamily="34" charset="0"/>
                  <a:cs typeface="Open Sans" pitchFamily="34" charset="0"/>
                </a:rPr>
                <a:t>The pie chart shows the disproportion between existing and attrited customer 8500 (83.9%) vs 1627 (16.1%) respectively.</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Exploratory Data Analysis"/>
          <p:cNvSpPr txBox="1">
            <a:spLocks noGrp="1"/>
          </p:cNvSpPr>
          <p:nvPr>
            <p:ph type="title"/>
          </p:nvPr>
        </p:nvSpPr>
        <p:spPr>
          <a:xfrm>
            <a:off x="2551950" y="517350"/>
            <a:ext cx="4306050" cy="682800"/>
          </a:xfrm>
          <a:prstGeom prst="rect">
            <a:avLst/>
          </a:prstGeom>
        </p:spPr>
        <p:txBody>
          <a:bodyPr/>
          <a:lstStyle>
            <a:lvl1pPr>
              <a:defRPr>
                <a:solidFill>
                  <a:srgbClr val="000000"/>
                </a:solidFill>
              </a:defRPr>
            </a:lvl1pPr>
          </a:lstStyle>
          <a:p>
            <a:pPr algn="l"/>
            <a:r>
              <a:rPr sz="2500">
                <a:solidFill>
                  <a:schemeClr val="accent2"/>
                </a:solidFill>
                <a:latin typeface="Arial Rounded MT Bold" pitchFamily="34" charset="0"/>
              </a:rPr>
              <a:t>Exploratory Data Analysis</a:t>
            </a:r>
          </a:p>
        </p:txBody>
      </p:sp>
      <p:pic>
        <p:nvPicPr>
          <p:cNvPr id="207" name="num.tiff" descr="num.tiff"/>
          <p:cNvPicPr>
            <a:picLocks noChangeAspect="1"/>
          </p:cNvPicPr>
          <p:nvPr/>
        </p:nvPicPr>
        <p:blipFill>
          <a:blip r:embed="rId2"/>
          <a:srcRect l="7246" r="7246" b="3937"/>
          <a:stretch>
            <a:fillRect/>
          </a:stretch>
        </p:blipFill>
        <p:spPr>
          <a:xfrm>
            <a:off x="457200" y="1276350"/>
            <a:ext cx="4572000" cy="3505200"/>
          </a:xfrm>
          <a:prstGeom prst="rect">
            <a:avLst/>
          </a:prstGeom>
          <a:ln w="12700" cap="flat">
            <a:noFill/>
            <a:miter lim="400000"/>
          </a:ln>
          <a:effectLst/>
        </p:spPr>
      </p:pic>
      <p:sp>
        <p:nvSpPr>
          <p:cNvPr id="210" name="Points taken :…"/>
          <p:cNvSpPr txBox="1"/>
          <p:nvPr/>
        </p:nvSpPr>
        <p:spPr>
          <a:xfrm>
            <a:off x="5029200" y="1657350"/>
            <a:ext cx="3460877" cy="24852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marL="52388" algn="just">
              <a:defRPr sz="3500"/>
            </a:pPr>
            <a:r>
              <a:rPr sz="1500" b="1">
                <a:latin typeface="Cambria" pitchFamily="18" charset="0"/>
                <a:ea typeface="Open Sans" pitchFamily="34" charset="0"/>
                <a:cs typeface="Open Sans" pitchFamily="34" charset="0"/>
              </a:rPr>
              <a:t>Points taken :</a:t>
            </a:r>
          </a:p>
          <a:p>
            <a:pPr marL="52388" indent="234950" algn="just">
              <a:buSzPct val="100000"/>
              <a:buFont typeface="Arial" pitchFamily="34" charset="0"/>
              <a:buChar char="•"/>
              <a:defRPr sz="3300"/>
            </a:pPr>
            <a:endParaRPr sz="1200">
              <a:latin typeface="Cambria" pitchFamily="18" charset="0"/>
              <a:ea typeface="Open Sans" pitchFamily="34" charset="0"/>
              <a:cs typeface="Open Sans" pitchFamily="34" charset="0"/>
            </a:endParaRPr>
          </a:p>
          <a:p>
            <a:pPr marL="287338" indent="-287338" algn="just" defTabSz="171450">
              <a:buSzPct val="100000"/>
              <a:buFont typeface="Arial" pitchFamily="34" charset="0"/>
              <a:buChar char="•"/>
              <a:defRPr sz="3300"/>
            </a:pPr>
            <a:r>
              <a:rPr sz="1200">
                <a:latin typeface="Cambria" pitchFamily="18" charset="0"/>
                <a:ea typeface="Open Sans" pitchFamily="34" charset="0"/>
                <a:cs typeface="Open Sans" pitchFamily="34" charset="0"/>
              </a:rPr>
              <a:t>Most of the variables are not evenly distributed with outliers are detected in some variable </a:t>
            </a:r>
          </a:p>
          <a:p>
            <a:pPr marL="287338" indent="-287338" algn="just" defTabSz="171450">
              <a:buSzPct val="100000"/>
              <a:buFont typeface="Arial" pitchFamily="34" charset="0"/>
              <a:buChar char="•"/>
              <a:defRPr sz="3300"/>
            </a:pPr>
            <a:r>
              <a:rPr sz="1200">
                <a:latin typeface="Cambria" pitchFamily="18" charset="0"/>
                <a:ea typeface="Open Sans" pitchFamily="34" charset="0"/>
                <a:cs typeface="Open Sans" pitchFamily="34" charset="0"/>
              </a:rPr>
              <a:t>More than 2000 customers have zero credit balance and &gt;2500 customer have not used their credit card</a:t>
            </a:r>
          </a:p>
          <a:p>
            <a:pPr marL="287338" indent="-287338" algn="just" defTabSz="171450">
              <a:buSzPct val="100000"/>
              <a:buFont typeface="Arial" pitchFamily="34" charset="0"/>
              <a:buChar char="•"/>
              <a:defRPr sz="3300"/>
            </a:pPr>
            <a:r>
              <a:rPr sz="1200">
                <a:latin typeface="Cambria" pitchFamily="18" charset="0"/>
                <a:ea typeface="Open Sans" pitchFamily="34" charset="0"/>
                <a:cs typeface="Open Sans" pitchFamily="34" charset="0"/>
              </a:rPr>
              <a:t>The change in transaction amount is normally distributed with mean 0.7</a:t>
            </a:r>
          </a:p>
          <a:p>
            <a:pPr marL="287338" indent="-287338" algn="just" defTabSz="171450">
              <a:buSzPct val="100000"/>
              <a:buFont typeface="Arial" pitchFamily="34" charset="0"/>
              <a:buChar char="•"/>
              <a:defRPr sz="3300"/>
            </a:pPr>
            <a:r>
              <a:rPr sz="1200">
                <a:latin typeface="Cambria" pitchFamily="18" charset="0"/>
                <a:ea typeface="Open Sans" pitchFamily="34" charset="0"/>
                <a:cs typeface="Open Sans" pitchFamily="34" charset="0"/>
              </a:rPr>
              <a:t>The total transaction amount in the last 12 months is greatly varied. </a:t>
            </a:r>
          </a:p>
          <a:p>
            <a:pPr marL="287338" indent="-287338" algn="just" defTabSz="171450">
              <a:buSzPct val="100000"/>
              <a:buFont typeface="Arial" pitchFamily="34" charset="0"/>
              <a:buChar char="•"/>
              <a:defRPr sz="3300"/>
            </a:pPr>
            <a:r>
              <a:rPr sz="1200">
                <a:latin typeface="Cambria" pitchFamily="18" charset="0"/>
                <a:ea typeface="Open Sans" pitchFamily="34" charset="0"/>
                <a:cs typeface="Open Sans" pitchFamily="34" charset="0"/>
              </a:rPr>
              <a:t>The change in the number of transactions is relatively stable through out quarters (0 to 1.5)</a:t>
            </a: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Exploratory Data Analysis"/>
          <p:cNvSpPr txBox="1">
            <a:spLocks noGrp="1"/>
          </p:cNvSpPr>
          <p:nvPr>
            <p:ph type="title"/>
          </p:nvPr>
        </p:nvSpPr>
        <p:spPr>
          <a:xfrm>
            <a:off x="152400" y="133350"/>
            <a:ext cx="4114800" cy="537437"/>
          </a:xfrm>
          <a:prstGeom prst="rect">
            <a:avLst/>
          </a:prstGeom>
        </p:spPr>
        <p:txBody>
          <a:bodyPr/>
          <a:lstStyle>
            <a:lvl1pPr>
              <a:defRPr>
                <a:solidFill>
                  <a:srgbClr val="000000"/>
                </a:solidFill>
              </a:defRPr>
            </a:lvl1pPr>
          </a:lstStyle>
          <a:p>
            <a:pPr algn="l"/>
            <a:r>
              <a:rPr sz="2500">
                <a:solidFill>
                  <a:schemeClr val="accent2"/>
                </a:solidFill>
                <a:latin typeface="Arial Rounded MT Bold" pitchFamily="34" charset="0"/>
              </a:rPr>
              <a:t>Exploratory Data Analysis</a:t>
            </a:r>
          </a:p>
        </p:txBody>
      </p:sp>
      <p:pic>
        <p:nvPicPr>
          <p:cNvPr id="213" name="num1.tiff" descr="num1.tiff"/>
          <p:cNvPicPr>
            <a:picLocks noChangeAspect="1"/>
          </p:cNvPicPr>
          <p:nvPr/>
        </p:nvPicPr>
        <p:blipFill>
          <a:blip r:embed="rId2"/>
          <a:srcRect l="7018" r="7018" b="4832"/>
          <a:stretch>
            <a:fillRect/>
          </a:stretch>
        </p:blipFill>
        <p:spPr>
          <a:xfrm>
            <a:off x="304800" y="819150"/>
            <a:ext cx="3733800" cy="3001835"/>
          </a:xfrm>
          <a:prstGeom prst="rect">
            <a:avLst/>
          </a:prstGeom>
          <a:ln w="12700" cap="flat">
            <a:noFill/>
            <a:miter lim="400000"/>
          </a:ln>
          <a:effectLst/>
        </p:spPr>
      </p:pic>
      <p:pic>
        <p:nvPicPr>
          <p:cNvPr id="216" name="num2.tiff" descr="num2.tiff"/>
          <p:cNvPicPr>
            <a:picLocks noChangeAspect="1"/>
          </p:cNvPicPr>
          <p:nvPr/>
        </p:nvPicPr>
        <p:blipFill>
          <a:blip r:embed="rId3"/>
          <a:srcRect/>
          <a:stretch>
            <a:fillRect/>
          </a:stretch>
        </p:blipFill>
        <p:spPr>
          <a:xfrm>
            <a:off x="4343400" y="438150"/>
            <a:ext cx="4343400" cy="2286000"/>
          </a:xfrm>
          <a:prstGeom prst="rect">
            <a:avLst/>
          </a:prstGeom>
          <a:ln w="12700" cap="flat">
            <a:noFill/>
            <a:miter lim="400000"/>
          </a:ln>
          <a:effectLst/>
        </p:spPr>
      </p:pic>
      <p:sp>
        <p:nvSpPr>
          <p:cNvPr id="219" name="Points taken :…"/>
          <p:cNvSpPr txBox="1"/>
          <p:nvPr/>
        </p:nvSpPr>
        <p:spPr>
          <a:xfrm>
            <a:off x="4572000" y="2776284"/>
            <a:ext cx="3952001" cy="1700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233363" indent="-233363" algn="just">
              <a:defRPr sz="3500"/>
            </a:pPr>
            <a:r>
              <a:rPr sz="1200" b="1">
                <a:latin typeface="Cambria" pitchFamily="18" charset="0"/>
              </a:rPr>
              <a:t>Points taken </a:t>
            </a:r>
            <a:r>
              <a:rPr sz="1200">
                <a:latin typeface="Cambria" pitchFamily="18" charset="0"/>
              </a:rPr>
              <a:t>:</a:t>
            </a:r>
          </a:p>
          <a:p>
            <a:pPr marL="233363" indent="-233363" algn="just">
              <a:defRPr sz="3500"/>
            </a:pPr>
            <a:endParaRPr sz="1200">
              <a:latin typeface="Cambria" pitchFamily="18" charset="0"/>
            </a:endParaRPr>
          </a:p>
          <a:p>
            <a:pPr marL="233363" indent="-233363" algn="just">
              <a:buSzPct val="100000"/>
              <a:buChar char="•"/>
              <a:defRPr sz="3500"/>
            </a:pPr>
            <a:r>
              <a:rPr sz="1200">
                <a:latin typeface="Cambria" pitchFamily="18" charset="0"/>
              </a:rPr>
              <a:t>Majority of the customers had 2 or 3 dependents</a:t>
            </a:r>
          </a:p>
          <a:p>
            <a:pPr marL="233363" indent="-233363" algn="just">
              <a:buSzPct val="100000"/>
              <a:buChar char="•"/>
              <a:defRPr sz="3500"/>
            </a:pPr>
            <a:r>
              <a:rPr sz="1200">
                <a:latin typeface="Cambria" pitchFamily="18" charset="0"/>
              </a:rPr>
              <a:t>The age of the customers are normally distributed</a:t>
            </a:r>
          </a:p>
          <a:p>
            <a:pPr marL="233363" indent="-233363" algn="just">
              <a:buSzPct val="100000"/>
              <a:buChar char="•"/>
              <a:defRPr sz="3500"/>
            </a:pPr>
            <a:r>
              <a:rPr sz="1200">
                <a:latin typeface="Cambria" pitchFamily="18" charset="0"/>
              </a:rPr>
              <a:t>Majority used 3 or more bank service</a:t>
            </a:r>
          </a:p>
          <a:p>
            <a:pPr marL="233363" indent="-233363" algn="just">
              <a:buSzPct val="100000"/>
              <a:buChar char="•"/>
              <a:defRPr sz="3500"/>
            </a:pPr>
            <a:r>
              <a:rPr sz="1200">
                <a:latin typeface="Cambria" pitchFamily="18" charset="0"/>
              </a:rPr>
              <a:t>Most of the accounts had been inactive for at least 3 months or less in the past 12 months</a:t>
            </a:r>
          </a:p>
          <a:p>
            <a:pPr marL="233363" indent="-233363" algn="just">
              <a:buSzPct val="100000"/>
              <a:buChar char="•"/>
              <a:defRPr sz="3500"/>
            </a:pPr>
            <a:r>
              <a:rPr sz="1200">
                <a:latin typeface="Cambria" pitchFamily="18" charset="0"/>
              </a:rPr>
              <a:t>Most of the customers were contacted for 3 times in the past 12 months</a:t>
            </a:r>
          </a:p>
        </p:txBody>
      </p:sp>
    </p:spTree>
  </p:cSld>
  <p:clrMapOvr>
    <a:masterClrMapping/>
  </p:clrMapOvr>
  <p:transition spd="med"/>
</p:sld>
</file>

<file path=ppt/theme/theme1.xml><?xml version="1.0" encoding="utf-8"?>
<a:theme xmlns:a="http://schemas.openxmlformats.org/drawingml/2006/main" name="Trinculo template">
  <a:themeElements>
    <a:clrScheme name="Custom 347">
      <a:dk1>
        <a:srgbClr val="505670"/>
      </a:dk1>
      <a:lt1>
        <a:srgbClr val="FFFFFF"/>
      </a:lt1>
      <a:dk2>
        <a:srgbClr val="979CB8"/>
      </a:dk2>
      <a:lt2>
        <a:srgbClr val="EFF0F4"/>
      </a:lt2>
      <a:accent1>
        <a:srgbClr val="F9AC08"/>
      </a:accent1>
      <a:accent2>
        <a:srgbClr val="C48706"/>
      </a:accent2>
      <a:accent3>
        <a:srgbClr val="01ABCF"/>
      </a:accent3>
      <a:accent4>
        <a:srgbClr val="00839F"/>
      </a:accent4>
      <a:accent5>
        <a:srgbClr val="AACF20"/>
      </a:accent5>
      <a:accent6>
        <a:srgbClr val="EA3A68"/>
      </a:accent6>
      <a:hlink>
        <a:srgbClr val="50567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1040</Words>
  <Application>Microsoft Office PowerPoint</Application>
  <PresentationFormat>On-screen Show (16:9)</PresentationFormat>
  <Paragraphs>122</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Times Roman</vt:lpstr>
      <vt:lpstr>Open Sans Light</vt:lpstr>
      <vt:lpstr>Varela Round</vt:lpstr>
      <vt:lpstr>Shadows Into Light</vt:lpstr>
      <vt:lpstr>Cambria</vt:lpstr>
      <vt:lpstr>Arial Rounded MT Bold</vt:lpstr>
      <vt:lpstr>Open Sans</vt:lpstr>
      <vt:lpstr>Trinculo template</vt:lpstr>
      <vt:lpstr>Final Project (Bank Churners)</vt:lpstr>
      <vt:lpstr>Introduction :</vt:lpstr>
      <vt:lpstr>Problem Understanding</vt:lpstr>
      <vt:lpstr>PowerPoint Presentation</vt:lpstr>
      <vt:lpstr>Exploratory Data Analysis</vt:lpstr>
      <vt:lpstr>Exploratory Data Analysis</vt:lpstr>
      <vt:lpstr>Exploratory Data Analysis</vt:lpstr>
      <vt:lpstr>Exploratory Data Analysis</vt:lpstr>
      <vt:lpstr>Exploratory Data Analysis</vt:lpstr>
      <vt:lpstr>Data Pre-processing</vt:lpstr>
      <vt:lpstr>Machine Learning Modeling</vt:lpstr>
      <vt:lpstr>Machine Learning Modeling</vt:lpstr>
      <vt:lpstr>Machine Learning Modeling</vt:lpstr>
      <vt:lpstr>Machine Learning Modeling : SMOTE</vt:lpstr>
      <vt:lpstr>Hyperparameter tuning : Randomized Search</vt:lpstr>
      <vt:lpstr>Feature Importance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putrialfnsa</dc:creator>
  <cp:lastModifiedBy>Zamri Afdal</cp:lastModifiedBy>
  <cp:revision>4</cp:revision>
  <dcterms:modified xsi:type="dcterms:W3CDTF">2022-02-23T09:17:35Z</dcterms:modified>
</cp:coreProperties>
</file>